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sldIdLst>
    <p:sldId id="304" r:id="rId5"/>
    <p:sldId id="314" r:id="rId6"/>
    <p:sldId id="308" r:id="rId7"/>
    <p:sldId id="301" r:id="rId8"/>
    <p:sldId id="268" r:id="rId9"/>
    <p:sldId id="317" r:id="rId10"/>
    <p:sldId id="313" r:id="rId11"/>
    <p:sldId id="319" r:id="rId12"/>
    <p:sldId id="325" r:id="rId13"/>
    <p:sldId id="320" r:id="rId14"/>
    <p:sldId id="322" r:id="rId15"/>
    <p:sldId id="323" r:id="rId16"/>
    <p:sldId id="32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3750" autoAdjust="0"/>
  </p:normalViewPr>
  <p:slideViewPr>
    <p:cSldViewPr snapToGrid="0">
      <p:cViewPr varScale="1">
        <p:scale>
          <a:sx n="77" d="100"/>
          <a:sy n="77" d="100"/>
        </p:scale>
        <p:origin x="228" y="6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dirty="0" err="1"/>
              <a:t>Cifar</a:t>
            </a:r>
            <a:r>
              <a:rPr lang="en-US" dirty="0"/>
              <a:t> 100</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Lee Hao Wei P2123037</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A7D4-F213-0549-1BF2-10037A623CD4}"/>
              </a:ext>
            </a:extLst>
          </p:cNvPr>
          <p:cNvSpPr>
            <a:spLocks noGrp="1"/>
          </p:cNvSpPr>
          <p:nvPr>
            <p:ph type="title"/>
          </p:nvPr>
        </p:nvSpPr>
        <p:spPr>
          <a:xfrm>
            <a:off x="838200" y="365126"/>
            <a:ext cx="10515600" cy="418645"/>
          </a:xfrm>
        </p:spPr>
        <p:txBody>
          <a:bodyPr>
            <a:normAutofit fontScale="90000"/>
          </a:bodyPr>
          <a:lstStyle/>
          <a:p>
            <a:r>
              <a:rPr lang="en-SG" dirty="0"/>
              <a:t>Model improvement VGG16</a:t>
            </a:r>
          </a:p>
        </p:txBody>
      </p:sp>
      <p:sp>
        <p:nvSpPr>
          <p:cNvPr id="4" name="Slide Number Placeholder 3">
            <a:extLst>
              <a:ext uri="{FF2B5EF4-FFF2-40B4-BE49-F238E27FC236}">
                <a16:creationId xmlns:a16="http://schemas.microsoft.com/office/drawing/2014/main" id="{EB1D6C80-6498-4F09-24B6-42E5A3A8B666}"/>
              </a:ext>
            </a:extLst>
          </p:cNvPr>
          <p:cNvSpPr>
            <a:spLocks noGrp="1"/>
          </p:cNvSpPr>
          <p:nvPr>
            <p:ph type="sldNum" sz="quarter" idx="11"/>
          </p:nvPr>
        </p:nvSpPr>
        <p:spPr/>
        <p:txBody>
          <a:bodyPr/>
          <a:lstStyle/>
          <a:p>
            <a:fld id="{19B51A1E-902D-48AF-9020-955120F399B6}" type="slidenum">
              <a:rPr lang="en-ZA" smtClean="0"/>
              <a:pPr/>
              <a:t>10</a:t>
            </a:fld>
            <a:endParaRPr lang="en-ZA" dirty="0"/>
          </a:p>
        </p:txBody>
      </p:sp>
      <p:sp>
        <p:nvSpPr>
          <p:cNvPr id="12" name="TextBox 11">
            <a:extLst>
              <a:ext uri="{FF2B5EF4-FFF2-40B4-BE49-F238E27FC236}">
                <a16:creationId xmlns:a16="http://schemas.microsoft.com/office/drawing/2014/main" id="{1CCEDA7D-AC00-BAC1-DB61-C6475BE1B9E1}"/>
              </a:ext>
            </a:extLst>
          </p:cNvPr>
          <p:cNvSpPr txBox="1"/>
          <p:nvPr/>
        </p:nvSpPr>
        <p:spPr>
          <a:xfrm>
            <a:off x="838200" y="1262743"/>
            <a:ext cx="2824065" cy="646331"/>
          </a:xfrm>
          <a:prstGeom prst="rect">
            <a:avLst/>
          </a:prstGeom>
          <a:noFill/>
        </p:spPr>
        <p:txBody>
          <a:bodyPr wrap="square" rtlCol="0">
            <a:spAutoFit/>
          </a:bodyPr>
          <a:lstStyle/>
          <a:p>
            <a:r>
              <a:rPr lang="en-SG" b="1" dirty="0"/>
              <a:t>Optimizers</a:t>
            </a:r>
          </a:p>
          <a:p>
            <a:pPr marL="285750" indent="-285750">
              <a:buFont typeface="Arial" panose="020B0604020202020204" pitchFamily="34" charset="0"/>
              <a:buChar char="•"/>
            </a:pPr>
            <a:r>
              <a:rPr lang="en-SG" b="1" dirty="0"/>
              <a:t>SGD</a:t>
            </a:r>
          </a:p>
        </p:txBody>
      </p:sp>
      <p:sp>
        <p:nvSpPr>
          <p:cNvPr id="13" name="TextBox 12">
            <a:extLst>
              <a:ext uri="{FF2B5EF4-FFF2-40B4-BE49-F238E27FC236}">
                <a16:creationId xmlns:a16="http://schemas.microsoft.com/office/drawing/2014/main" id="{D63E6866-2B7A-F845-1D58-7095B7C94C47}"/>
              </a:ext>
            </a:extLst>
          </p:cNvPr>
          <p:cNvSpPr txBox="1"/>
          <p:nvPr/>
        </p:nvSpPr>
        <p:spPr>
          <a:xfrm>
            <a:off x="7285874" y="1266873"/>
            <a:ext cx="2824065" cy="646331"/>
          </a:xfrm>
          <a:prstGeom prst="rect">
            <a:avLst/>
          </a:prstGeom>
          <a:noFill/>
        </p:spPr>
        <p:txBody>
          <a:bodyPr wrap="square" rtlCol="0">
            <a:spAutoFit/>
          </a:bodyPr>
          <a:lstStyle/>
          <a:p>
            <a:r>
              <a:rPr lang="en-SG" b="1" dirty="0"/>
              <a:t>Lowering Batch Size</a:t>
            </a:r>
          </a:p>
          <a:p>
            <a:pPr marL="285750" indent="-285750">
              <a:buFont typeface="Arial" panose="020B0604020202020204" pitchFamily="34" charset="0"/>
              <a:buChar char="•"/>
            </a:pPr>
            <a:r>
              <a:rPr lang="en-SG" b="1" dirty="0"/>
              <a:t>128 to 64</a:t>
            </a:r>
          </a:p>
        </p:txBody>
      </p:sp>
      <p:pic>
        <p:nvPicPr>
          <p:cNvPr id="23" name="Picture 22">
            <a:extLst>
              <a:ext uri="{FF2B5EF4-FFF2-40B4-BE49-F238E27FC236}">
                <a16:creationId xmlns:a16="http://schemas.microsoft.com/office/drawing/2014/main" id="{B40CAB0E-1AC4-219A-F828-E4BC72C34839}"/>
              </a:ext>
            </a:extLst>
          </p:cNvPr>
          <p:cNvPicPr>
            <a:picLocks noChangeAspect="1"/>
          </p:cNvPicPr>
          <p:nvPr/>
        </p:nvPicPr>
        <p:blipFill>
          <a:blip r:embed="rId2"/>
          <a:stretch>
            <a:fillRect/>
          </a:stretch>
        </p:blipFill>
        <p:spPr>
          <a:xfrm>
            <a:off x="2956588" y="2511333"/>
            <a:ext cx="2895621" cy="171451"/>
          </a:xfrm>
          <a:prstGeom prst="rect">
            <a:avLst/>
          </a:prstGeom>
        </p:spPr>
      </p:pic>
      <p:pic>
        <p:nvPicPr>
          <p:cNvPr id="5" name="Picture 4">
            <a:extLst>
              <a:ext uri="{FF2B5EF4-FFF2-40B4-BE49-F238E27FC236}">
                <a16:creationId xmlns:a16="http://schemas.microsoft.com/office/drawing/2014/main" id="{EF81742E-0926-1FD8-F6E6-343F5CBF68C8}"/>
              </a:ext>
            </a:extLst>
          </p:cNvPr>
          <p:cNvPicPr>
            <a:picLocks noChangeAspect="1"/>
          </p:cNvPicPr>
          <p:nvPr/>
        </p:nvPicPr>
        <p:blipFill>
          <a:blip r:embed="rId3"/>
          <a:stretch>
            <a:fillRect/>
          </a:stretch>
        </p:blipFill>
        <p:spPr>
          <a:xfrm>
            <a:off x="662977" y="1968404"/>
            <a:ext cx="2171716" cy="1428760"/>
          </a:xfrm>
          <a:prstGeom prst="rect">
            <a:avLst/>
          </a:prstGeom>
        </p:spPr>
      </p:pic>
      <p:pic>
        <p:nvPicPr>
          <p:cNvPr id="7" name="Picture 6">
            <a:extLst>
              <a:ext uri="{FF2B5EF4-FFF2-40B4-BE49-F238E27FC236}">
                <a16:creationId xmlns:a16="http://schemas.microsoft.com/office/drawing/2014/main" id="{F9B743DB-7F88-BDF1-5C44-BB9B4ADCC85B}"/>
              </a:ext>
            </a:extLst>
          </p:cNvPr>
          <p:cNvPicPr>
            <a:picLocks noChangeAspect="1"/>
          </p:cNvPicPr>
          <p:nvPr/>
        </p:nvPicPr>
        <p:blipFill>
          <a:blip r:embed="rId4"/>
          <a:stretch>
            <a:fillRect/>
          </a:stretch>
        </p:blipFill>
        <p:spPr>
          <a:xfrm>
            <a:off x="662977" y="3975257"/>
            <a:ext cx="5835485" cy="1620000"/>
          </a:xfrm>
          <a:prstGeom prst="rect">
            <a:avLst/>
          </a:prstGeom>
        </p:spPr>
      </p:pic>
      <p:pic>
        <p:nvPicPr>
          <p:cNvPr id="9" name="Picture 8">
            <a:extLst>
              <a:ext uri="{FF2B5EF4-FFF2-40B4-BE49-F238E27FC236}">
                <a16:creationId xmlns:a16="http://schemas.microsoft.com/office/drawing/2014/main" id="{43A895A8-3401-B764-C6F1-7BFBDAE20C08}"/>
              </a:ext>
            </a:extLst>
          </p:cNvPr>
          <p:cNvPicPr>
            <a:picLocks noChangeAspect="1"/>
          </p:cNvPicPr>
          <p:nvPr/>
        </p:nvPicPr>
        <p:blipFill>
          <a:blip r:embed="rId5"/>
          <a:stretch>
            <a:fillRect/>
          </a:stretch>
        </p:blipFill>
        <p:spPr>
          <a:xfrm>
            <a:off x="7217472" y="2316999"/>
            <a:ext cx="3639468" cy="535215"/>
          </a:xfrm>
          <a:prstGeom prst="rect">
            <a:avLst/>
          </a:prstGeom>
        </p:spPr>
      </p:pic>
      <p:sp>
        <p:nvSpPr>
          <p:cNvPr id="14" name="TextBox 13">
            <a:extLst>
              <a:ext uri="{FF2B5EF4-FFF2-40B4-BE49-F238E27FC236}">
                <a16:creationId xmlns:a16="http://schemas.microsoft.com/office/drawing/2014/main" id="{F8E6D214-D517-B89D-CA24-B64D4C8C4A7D}"/>
              </a:ext>
            </a:extLst>
          </p:cNvPr>
          <p:cNvSpPr txBox="1"/>
          <p:nvPr/>
        </p:nvSpPr>
        <p:spPr>
          <a:xfrm>
            <a:off x="7100856" y="3236593"/>
            <a:ext cx="4604758" cy="1477328"/>
          </a:xfrm>
          <a:prstGeom prst="rect">
            <a:avLst/>
          </a:prstGeom>
          <a:noFill/>
        </p:spPr>
        <p:txBody>
          <a:bodyPr wrap="square" rtlCol="0">
            <a:spAutoFit/>
          </a:bodyPr>
          <a:lstStyle/>
          <a:p>
            <a:r>
              <a:rPr lang="en-US" dirty="0"/>
              <a:t>We can see from above that reducing batch size did no help our model. In fact, it decreased our model performance by almost 20% accuracy. Therefore, we will not be considering this change.</a:t>
            </a:r>
            <a:endParaRPr lang="en-SG" dirty="0"/>
          </a:p>
        </p:txBody>
      </p:sp>
    </p:spTree>
    <p:extLst>
      <p:ext uri="{BB962C8B-B14F-4D97-AF65-F5344CB8AC3E}">
        <p14:creationId xmlns:p14="http://schemas.microsoft.com/office/powerpoint/2010/main" val="402422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A7D4-F213-0549-1BF2-10037A623CD4}"/>
              </a:ext>
            </a:extLst>
          </p:cNvPr>
          <p:cNvSpPr>
            <a:spLocks noGrp="1"/>
          </p:cNvSpPr>
          <p:nvPr>
            <p:ph type="title"/>
          </p:nvPr>
        </p:nvSpPr>
        <p:spPr>
          <a:xfrm>
            <a:off x="838200" y="365126"/>
            <a:ext cx="10515600" cy="418645"/>
          </a:xfrm>
        </p:spPr>
        <p:txBody>
          <a:bodyPr>
            <a:normAutofit fontScale="90000"/>
          </a:bodyPr>
          <a:lstStyle/>
          <a:p>
            <a:r>
              <a:rPr lang="en-SG" dirty="0"/>
              <a:t>Model improvement vgg16 Tuning</a:t>
            </a:r>
          </a:p>
        </p:txBody>
      </p:sp>
      <p:sp>
        <p:nvSpPr>
          <p:cNvPr id="4" name="Slide Number Placeholder 3">
            <a:extLst>
              <a:ext uri="{FF2B5EF4-FFF2-40B4-BE49-F238E27FC236}">
                <a16:creationId xmlns:a16="http://schemas.microsoft.com/office/drawing/2014/main" id="{EB1D6C80-6498-4F09-24B6-42E5A3A8B666}"/>
              </a:ext>
            </a:extLst>
          </p:cNvPr>
          <p:cNvSpPr>
            <a:spLocks noGrp="1"/>
          </p:cNvSpPr>
          <p:nvPr>
            <p:ph type="sldNum" sz="quarter" idx="11"/>
          </p:nvPr>
        </p:nvSpPr>
        <p:spPr/>
        <p:txBody>
          <a:bodyPr/>
          <a:lstStyle/>
          <a:p>
            <a:fld id="{19B51A1E-902D-48AF-9020-955120F399B6}" type="slidenum">
              <a:rPr lang="en-ZA" smtClean="0"/>
              <a:pPr/>
              <a:t>11</a:t>
            </a:fld>
            <a:endParaRPr lang="en-ZA" dirty="0"/>
          </a:p>
        </p:txBody>
      </p:sp>
      <p:pic>
        <p:nvPicPr>
          <p:cNvPr id="6" name="Picture 5">
            <a:extLst>
              <a:ext uri="{FF2B5EF4-FFF2-40B4-BE49-F238E27FC236}">
                <a16:creationId xmlns:a16="http://schemas.microsoft.com/office/drawing/2014/main" id="{0100DAB9-8D29-F8AA-1361-52828A305D69}"/>
              </a:ext>
            </a:extLst>
          </p:cNvPr>
          <p:cNvPicPr>
            <a:picLocks noChangeAspect="1"/>
          </p:cNvPicPr>
          <p:nvPr/>
        </p:nvPicPr>
        <p:blipFill>
          <a:blip r:embed="rId2"/>
          <a:stretch>
            <a:fillRect/>
          </a:stretch>
        </p:blipFill>
        <p:spPr>
          <a:xfrm>
            <a:off x="1054125" y="2480387"/>
            <a:ext cx="5495965" cy="304802"/>
          </a:xfrm>
          <a:prstGeom prst="rect">
            <a:avLst/>
          </a:prstGeom>
        </p:spPr>
      </p:pic>
      <p:pic>
        <p:nvPicPr>
          <p:cNvPr id="8" name="Picture 7">
            <a:extLst>
              <a:ext uri="{FF2B5EF4-FFF2-40B4-BE49-F238E27FC236}">
                <a16:creationId xmlns:a16="http://schemas.microsoft.com/office/drawing/2014/main" id="{050C5A24-9B5B-A684-B3CE-7E781BD19FF7}"/>
              </a:ext>
            </a:extLst>
          </p:cNvPr>
          <p:cNvPicPr>
            <a:picLocks noChangeAspect="1"/>
          </p:cNvPicPr>
          <p:nvPr/>
        </p:nvPicPr>
        <p:blipFill>
          <a:blip r:embed="rId3"/>
          <a:stretch>
            <a:fillRect/>
          </a:stretch>
        </p:blipFill>
        <p:spPr>
          <a:xfrm>
            <a:off x="2721011" y="3309836"/>
            <a:ext cx="2162191" cy="1314460"/>
          </a:xfrm>
          <a:prstGeom prst="rect">
            <a:avLst/>
          </a:prstGeom>
        </p:spPr>
      </p:pic>
      <p:pic>
        <p:nvPicPr>
          <p:cNvPr id="3" name="Picture 2">
            <a:extLst>
              <a:ext uri="{FF2B5EF4-FFF2-40B4-BE49-F238E27FC236}">
                <a16:creationId xmlns:a16="http://schemas.microsoft.com/office/drawing/2014/main" id="{9CDB00C6-B195-4669-977F-595418031D6F}"/>
              </a:ext>
            </a:extLst>
          </p:cNvPr>
          <p:cNvPicPr>
            <a:picLocks noChangeAspect="1"/>
          </p:cNvPicPr>
          <p:nvPr/>
        </p:nvPicPr>
        <p:blipFill>
          <a:blip r:embed="rId4"/>
          <a:stretch>
            <a:fillRect/>
          </a:stretch>
        </p:blipFill>
        <p:spPr>
          <a:xfrm>
            <a:off x="7219940" y="1298509"/>
            <a:ext cx="2781320" cy="4419632"/>
          </a:xfrm>
          <a:prstGeom prst="rect">
            <a:avLst/>
          </a:prstGeom>
        </p:spPr>
      </p:pic>
    </p:spTree>
    <p:extLst>
      <p:ext uri="{BB962C8B-B14F-4D97-AF65-F5344CB8AC3E}">
        <p14:creationId xmlns:p14="http://schemas.microsoft.com/office/powerpoint/2010/main" val="1222352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4A7D4-F213-0549-1BF2-10037A623CD4}"/>
              </a:ext>
            </a:extLst>
          </p:cNvPr>
          <p:cNvSpPr>
            <a:spLocks noGrp="1"/>
          </p:cNvSpPr>
          <p:nvPr>
            <p:ph type="title"/>
          </p:nvPr>
        </p:nvSpPr>
        <p:spPr>
          <a:xfrm>
            <a:off x="546351" y="433545"/>
            <a:ext cx="11139854" cy="930447"/>
          </a:xfrm>
        </p:spPr>
        <p:txBody>
          <a:bodyPr vert="horz" lIns="91440" tIns="45720" rIns="91440" bIns="45720" rtlCol="0" anchor="b">
            <a:normAutofit/>
          </a:bodyPr>
          <a:lstStyle/>
          <a:p>
            <a:r>
              <a:rPr lang="en-US" sz="5400">
                <a:solidFill>
                  <a:srgbClr val="FFFFFF"/>
                </a:solidFill>
              </a:rPr>
              <a:t>Evaluating final model</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5BEDD1-5715-613B-E636-D6440C9F8404}"/>
              </a:ext>
            </a:extLst>
          </p:cNvPr>
          <p:cNvSpPr txBox="1"/>
          <p:nvPr/>
        </p:nvSpPr>
        <p:spPr>
          <a:xfrm>
            <a:off x="2358727" y="2596836"/>
            <a:ext cx="1617306" cy="369332"/>
          </a:xfrm>
          <a:prstGeom prst="rect">
            <a:avLst/>
          </a:prstGeom>
          <a:noFill/>
        </p:spPr>
        <p:txBody>
          <a:bodyPr wrap="square" rtlCol="0">
            <a:spAutoFit/>
          </a:bodyPr>
          <a:lstStyle/>
          <a:p>
            <a:r>
              <a:rPr lang="en-SG" b="1" dirty="0"/>
              <a:t>Error Analysis</a:t>
            </a:r>
          </a:p>
        </p:txBody>
      </p:sp>
      <p:pic>
        <p:nvPicPr>
          <p:cNvPr id="6" name="Picture 5" descr="A picture containing graphical user interface&#10;&#10;Description automatically generated">
            <a:extLst>
              <a:ext uri="{FF2B5EF4-FFF2-40B4-BE49-F238E27FC236}">
                <a16:creationId xmlns:a16="http://schemas.microsoft.com/office/drawing/2014/main" id="{05FA798D-EE84-32D1-1897-3784D1CDD588}"/>
              </a:ext>
            </a:extLst>
          </p:cNvPr>
          <p:cNvPicPr>
            <a:picLocks noChangeAspect="1"/>
          </p:cNvPicPr>
          <p:nvPr/>
        </p:nvPicPr>
        <p:blipFill>
          <a:blip r:embed="rId2"/>
          <a:stretch>
            <a:fillRect/>
          </a:stretch>
        </p:blipFill>
        <p:spPr>
          <a:xfrm>
            <a:off x="1045031" y="2921593"/>
            <a:ext cx="4101972" cy="3935589"/>
          </a:xfrm>
          <a:prstGeom prst="rect">
            <a:avLst/>
          </a:prstGeom>
        </p:spPr>
      </p:pic>
      <p:pic>
        <p:nvPicPr>
          <p:cNvPr id="8" name="Picture 7">
            <a:extLst>
              <a:ext uri="{FF2B5EF4-FFF2-40B4-BE49-F238E27FC236}">
                <a16:creationId xmlns:a16="http://schemas.microsoft.com/office/drawing/2014/main" id="{708627A8-DD07-9CD2-5510-65C66DA6A331}"/>
              </a:ext>
            </a:extLst>
          </p:cNvPr>
          <p:cNvPicPr>
            <a:picLocks noChangeAspect="1"/>
          </p:cNvPicPr>
          <p:nvPr/>
        </p:nvPicPr>
        <p:blipFill>
          <a:blip r:embed="rId3"/>
          <a:stretch>
            <a:fillRect/>
          </a:stretch>
        </p:blipFill>
        <p:spPr>
          <a:xfrm>
            <a:off x="6290350" y="2317822"/>
            <a:ext cx="5545325" cy="1207542"/>
          </a:xfrm>
          <a:prstGeom prst="rect">
            <a:avLst/>
          </a:prstGeom>
        </p:spPr>
      </p:pic>
      <p:pic>
        <p:nvPicPr>
          <p:cNvPr id="10" name="Picture 9">
            <a:extLst>
              <a:ext uri="{FF2B5EF4-FFF2-40B4-BE49-F238E27FC236}">
                <a16:creationId xmlns:a16="http://schemas.microsoft.com/office/drawing/2014/main" id="{A8FB12BA-66E9-0908-5B3E-895F2613328A}"/>
              </a:ext>
            </a:extLst>
          </p:cNvPr>
          <p:cNvPicPr>
            <a:picLocks noChangeAspect="1"/>
          </p:cNvPicPr>
          <p:nvPr/>
        </p:nvPicPr>
        <p:blipFill>
          <a:blip r:embed="rId4"/>
          <a:stretch>
            <a:fillRect/>
          </a:stretch>
        </p:blipFill>
        <p:spPr>
          <a:xfrm>
            <a:off x="8111412" y="3718556"/>
            <a:ext cx="2164044" cy="2961017"/>
          </a:xfrm>
          <a:prstGeom prst="rect">
            <a:avLst/>
          </a:prstGeom>
        </p:spPr>
      </p:pic>
    </p:spTree>
    <p:extLst>
      <p:ext uri="{BB962C8B-B14F-4D97-AF65-F5344CB8AC3E}">
        <p14:creationId xmlns:p14="http://schemas.microsoft.com/office/powerpoint/2010/main" val="108291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4A7D4-F213-0549-1BF2-10037A623CD4}"/>
              </a:ext>
            </a:extLst>
          </p:cNvPr>
          <p:cNvSpPr>
            <a:spLocks noGrp="1"/>
          </p:cNvSpPr>
          <p:nvPr>
            <p:ph type="title"/>
          </p:nvPr>
        </p:nvSpPr>
        <p:spPr>
          <a:xfrm>
            <a:off x="638881" y="417576"/>
            <a:ext cx="10909640" cy="1249394"/>
          </a:xfrm>
        </p:spPr>
        <p:txBody>
          <a:bodyPr vert="horz" lIns="91440" tIns="45720" rIns="91440" bIns="45720" rtlCol="0" anchor="ctr">
            <a:normAutofit/>
          </a:bodyPr>
          <a:lstStyle/>
          <a:p>
            <a:r>
              <a:rPr lang="en-US" sz="6600" kern="1200">
                <a:solidFill>
                  <a:schemeClr val="tx1"/>
                </a:solidFill>
                <a:latin typeface="+mj-lt"/>
                <a:ea typeface="+mj-ea"/>
                <a:cs typeface="+mj-cs"/>
              </a:rPr>
              <a:t>Summary</a:t>
            </a:r>
          </a:p>
        </p:txBody>
      </p:sp>
      <p:sp>
        <p:nvSpPr>
          <p:cNvPr id="2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5D8D73-B8A0-71A1-A8EE-79C0ACC26C7C}"/>
              </a:ext>
            </a:extLst>
          </p:cNvPr>
          <p:cNvSpPr txBox="1"/>
          <p:nvPr/>
        </p:nvSpPr>
        <p:spPr>
          <a:xfrm>
            <a:off x="1232452" y="2146040"/>
            <a:ext cx="9722498" cy="4524315"/>
          </a:xfrm>
          <a:prstGeom prst="rect">
            <a:avLst/>
          </a:prstGeom>
          <a:noFill/>
        </p:spPr>
        <p:txBody>
          <a:bodyPr wrap="square" rtlCol="0">
            <a:spAutoFit/>
          </a:bodyPr>
          <a:lstStyle/>
          <a:p>
            <a:r>
              <a:rPr lang="en-US" dirty="0"/>
              <a:t>In summary, I experimented with various models, and found that a custom built VGG16 with batch normalization, L2 regularization, Dropout, SGD optimizer and </a:t>
            </a:r>
            <a:r>
              <a:rPr lang="en-US" dirty="0" err="1"/>
              <a:t>CutMix</a:t>
            </a:r>
            <a:r>
              <a:rPr lang="en-US" dirty="0"/>
              <a:t> data augmentation performed the best with the least overfitting.</a:t>
            </a:r>
          </a:p>
          <a:p>
            <a:pPr marL="285750" indent="-285750">
              <a:buFont typeface="Arial" panose="020B0604020202020204" pitchFamily="34" charset="0"/>
              <a:buChar char="•"/>
            </a:pPr>
            <a:r>
              <a:rPr lang="en-US" dirty="0"/>
              <a:t>The final model has a respectable validation accuracy, given the lack of data for each class, only 400 - 500 images each class. On top of that there some image where the label are no clear. For example, there is on image where is show a human with a lawnmower, however it is label as human and not lawnmower.</a:t>
            </a:r>
          </a:p>
          <a:p>
            <a:pPr marL="285750" indent="-285750">
              <a:buFont typeface="Arial" panose="020B0604020202020204" pitchFamily="34" charset="0"/>
              <a:buChar char="•"/>
            </a:pPr>
            <a:r>
              <a:rPr lang="en-US" dirty="0"/>
              <a:t>Our model is far from perfect</a:t>
            </a:r>
          </a:p>
          <a:p>
            <a:pPr marL="285750" indent="-285750">
              <a:buFont typeface="Arial" panose="020B0604020202020204" pitchFamily="34" charset="0"/>
              <a:buChar char="•"/>
            </a:pPr>
            <a:r>
              <a:rPr lang="en-US" dirty="0"/>
              <a:t>- Perhaps with more experimentation, I might find them to perform better, but I am satisfied with the current model that I have, as it is fairly light weight (in comparison to other models)</a:t>
            </a:r>
          </a:p>
          <a:p>
            <a:pPr marL="285750" indent="-285750">
              <a:buFont typeface="Arial" panose="020B0604020202020204" pitchFamily="34" charset="0"/>
              <a:buChar char="•"/>
            </a:pPr>
            <a:r>
              <a:rPr lang="en-US" dirty="0"/>
              <a:t>There is also more room for exploration in terms of the learning rate scheduler, optimizer and certain architectural improvements</a:t>
            </a:r>
          </a:p>
          <a:p>
            <a:pPr marL="285750" indent="-285750">
              <a:buFont typeface="Arial" panose="020B0604020202020204" pitchFamily="34" charset="0"/>
              <a:buChar char="•"/>
            </a:pPr>
            <a:r>
              <a:rPr lang="en-US" dirty="0"/>
              <a:t>I am certain that if we were to hyperparameter tune our model we would see our model make less mistakes, </a:t>
            </a:r>
            <a:r>
              <a:rPr lang="en-US" dirty="0" err="1"/>
              <a:t>thats</a:t>
            </a:r>
            <a:r>
              <a:rPr lang="en-US" dirty="0"/>
              <a:t> one way on improving</a:t>
            </a:r>
          </a:p>
          <a:p>
            <a:pPr marL="285750" indent="-285750">
              <a:buFont typeface="Arial" panose="020B0604020202020204" pitchFamily="34" charset="0"/>
              <a:buChar char="•"/>
            </a:pPr>
            <a:r>
              <a:rPr lang="en-US" dirty="0"/>
              <a:t>We could experiment with squeeze excite blocks</a:t>
            </a:r>
            <a:endParaRPr lang="en-SG" dirty="0"/>
          </a:p>
        </p:txBody>
      </p:sp>
    </p:spTree>
    <p:extLst>
      <p:ext uri="{BB962C8B-B14F-4D97-AF65-F5344CB8AC3E}">
        <p14:creationId xmlns:p14="http://schemas.microsoft.com/office/powerpoint/2010/main" val="3520278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227462"/>
            <a:ext cx="4114800" cy="1325563"/>
          </a:xfrm>
        </p:spPr>
        <p:txBody>
          <a:bodyPr>
            <a:normAutofit/>
          </a:bodyPr>
          <a:lstStyle/>
          <a:p>
            <a:r>
              <a:rPr lang="en-ZA" dirty="0"/>
              <a:t>Background research</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1557431"/>
            <a:ext cx="4114800" cy="1992023"/>
          </a:xfrm>
        </p:spPr>
        <p:txBody>
          <a:bodyPr vert="horz" lIns="91440" tIns="45720" rIns="91440" bIns="45720" rtlCol="0" anchor="t">
            <a:normAutofit fontScale="77500" lnSpcReduction="20000"/>
          </a:bodyPr>
          <a:lstStyle/>
          <a:p>
            <a:r>
              <a:rPr lang="en-US" dirty="0"/>
              <a:t>This dataset is just like the CIFAR-10, except it has 100 classes containing 600 images each. There are 500 training images and 100 testing images per class. The 100 classes in the CIFAR-100 are grouped into 20 super classes. Each image comes with a "fine" label (the class to which it belongs) and a "coarse" label (the superclass to which it belongs).</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4" name="Title 1">
            <a:extLst>
              <a:ext uri="{FF2B5EF4-FFF2-40B4-BE49-F238E27FC236}">
                <a16:creationId xmlns:a16="http://schemas.microsoft.com/office/drawing/2014/main" id="{C28EA649-DAA3-EE62-7F73-499D59B104C0}"/>
              </a:ext>
            </a:extLst>
          </p:cNvPr>
          <p:cNvSpPr txBox="1">
            <a:spLocks/>
          </p:cNvSpPr>
          <p:nvPr/>
        </p:nvSpPr>
        <p:spPr>
          <a:xfrm>
            <a:off x="838200" y="3664712"/>
            <a:ext cx="4114800" cy="58650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en-ZA" dirty="0"/>
              <a:t>Data Split</a:t>
            </a:r>
          </a:p>
        </p:txBody>
      </p:sp>
      <p:sp>
        <p:nvSpPr>
          <p:cNvPr id="6" name="Subtitle 2">
            <a:extLst>
              <a:ext uri="{FF2B5EF4-FFF2-40B4-BE49-F238E27FC236}">
                <a16:creationId xmlns:a16="http://schemas.microsoft.com/office/drawing/2014/main" id="{56ADD788-AF29-F48C-4FAC-EAAE317D37F1}"/>
              </a:ext>
            </a:extLst>
          </p:cNvPr>
          <p:cNvSpPr txBox="1">
            <a:spLocks/>
          </p:cNvSpPr>
          <p:nvPr/>
        </p:nvSpPr>
        <p:spPr>
          <a:xfrm>
            <a:off x="838200" y="4346558"/>
            <a:ext cx="4114800" cy="1621198"/>
          </a:xfrm>
          <a:prstGeom prst="rect">
            <a:avLst/>
          </a:prstGeom>
        </p:spPr>
        <p:txBody>
          <a:bodyPr vert="horz" lIns="91440" tIns="45720" rIns="91440" bIns="45720" rtlCol="0" anchor="t">
            <a:noAutofit/>
          </a:bodyPr>
          <a:lstStyle>
            <a:lvl1pPr marL="0" indent="0" algn="l" defTabSz="914400" rtl="0" eaLnBrk="1" latinLnBrk="0" hangingPunct="1">
              <a:lnSpc>
                <a:spcPts val="24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4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ts val="24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4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ts val="24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We shall split the data into Training, Validation and Test. The training set will be used to train the model, the validation set for model tuning, and the testing set will be used to evaluate the final model, ensuring that it is able to generalize. (and does not overfit to the validation set as a result of our model tuning)</a:t>
            </a:r>
          </a:p>
        </p:txBody>
      </p:sp>
      <p:pic>
        <p:nvPicPr>
          <p:cNvPr id="7" name="Picture 6">
            <a:extLst>
              <a:ext uri="{FF2B5EF4-FFF2-40B4-BE49-F238E27FC236}">
                <a16:creationId xmlns:a16="http://schemas.microsoft.com/office/drawing/2014/main" id="{24702E05-9422-3DA4-95AA-E3584D487F7D}"/>
              </a:ext>
            </a:extLst>
          </p:cNvPr>
          <p:cNvPicPr>
            <a:picLocks noChangeAspect="1"/>
          </p:cNvPicPr>
          <p:nvPr/>
        </p:nvPicPr>
        <p:blipFill>
          <a:blip r:embed="rId2"/>
          <a:stretch>
            <a:fillRect/>
          </a:stretch>
        </p:blipFill>
        <p:spPr>
          <a:xfrm>
            <a:off x="6096000" y="741802"/>
            <a:ext cx="2600367" cy="2687198"/>
          </a:xfrm>
          <a:prstGeom prst="rect">
            <a:avLst/>
          </a:prstGeom>
        </p:spPr>
      </p:pic>
      <p:pic>
        <p:nvPicPr>
          <p:cNvPr id="9" name="Picture 8">
            <a:extLst>
              <a:ext uri="{FF2B5EF4-FFF2-40B4-BE49-F238E27FC236}">
                <a16:creationId xmlns:a16="http://schemas.microsoft.com/office/drawing/2014/main" id="{91C68373-8914-4F52-DF54-649278B3FEE1}"/>
              </a:ext>
            </a:extLst>
          </p:cNvPr>
          <p:cNvPicPr>
            <a:picLocks noChangeAspect="1"/>
          </p:cNvPicPr>
          <p:nvPr/>
        </p:nvPicPr>
        <p:blipFill>
          <a:blip r:embed="rId3"/>
          <a:stretch>
            <a:fillRect/>
          </a:stretch>
        </p:blipFill>
        <p:spPr>
          <a:xfrm>
            <a:off x="6267087" y="4156926"/>
            <a:ext cx="2258192" cy="2078970"/>
          </a:xfrm>
          <a:prstGeom prst="rect">
            <a:avLst/>
          </a:prstGeom>
        </p:spPr>
      </p:pic>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EDA</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General Dataset Information</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4094026"/>
          </a:xfrm>
        </p:spPr>
        <p:txBody>
          <a:bodyPr vert="horz" lIns="91440" tIns="45720" rIns="91440" bIns="45720" rtlCol="0" anchor="t">
            <a:normAutofit/>
          </a:bodyPr>
          <a:lstStyle/>
          <a:p>
            <a:pPr marL="285750" indent="-285750">
              <a:buFont typeface="Arial" panose="020B0604020202020204" pitchFamily="34" charset="0"/>
              <a:buChar char="•"/>
            </a:pPr>
            <a:r>
              <a:rPr lang="en-US" dirty="0"/>
              <a:t>What are the dimensions of each image?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the images look like for each class?</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Distribution of Data</a:t>
            </a:r>
          </a:p>
          <a:p>
            <a:endParaRPr lang="en-US" dirty="0"/>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19" y="2097488"/>
            <a:ext cx="4608307" cy="4900471"/>
          </a:xfrm>
        </p:spPr>
        <p:txBody>
          <a:bodyPr>
            <a:noAutofit/>
          </a:bodyPr>
          <a:lstStyle/>
          <a:p>
            <a:pPr marL="171450" indent="-171450">
              <a:buFont typeface="Arial" panose="020B0604020202020204" pitchFamily="34" charset="0"/>
              <a:buChar char="•"/>
            </a:pPr>
            <a:r>
              <a:rPr lang="en-US" sz="1200" dirty="0"/>
              <a:t>What is the class distribution?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endParaRPr lang="en-US" sz="1200" dirty="0"/>
          </a:p>
          <a:p>
            <a:endParaRPr lang="en-US" sz="1200" dirty="0"/>
          </a:p>
          <a:p>
            <a:endParaRPr lang="en-US" sz="1200" dirty="0"/>
          </a:p>
          <a:p>
            <a:endParaRPr lang="en-US" sz="1200" dirty="0"/>
          </a:p>
          <a:p>
            <a:endParaRPr lang="en-US" sz="1200" dirty="0"/>
          </a:p>
          <a:p>
            <a:pPr marL="285750" indent="-285750">
              <a:buFont typeface="Arial" panose="020B0604020202020204" pitchFamily="34" charset="0"/>
              <a:buChar char="•"/>
            </a:pPr>
            <a:r>
              <a:rPr lang="en-US" sz="1200" dirty="0"/>
              <a:t>What is the average image?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6" name="Picture 5">
            <a:extLst>
              <a:ext uri="{FF2B5EF4-FFF2-40B4-BE49-F238E27FC236}">
                <a16:creationId xmlns:a16="http://schemas.microsoft.com/office/drawing/2014/main" id="{C60603D9-FF67-E256-9A9C-C33EA92639CB}"/>
              </a:ext>
            </a:extLst>
          </p:cNvPr>
          <p:cNvPicPr>
            <a:picLocks noChangeAspect="1"/>
          </p:cNvPicPr>
          <p:nvPr/>
        </p:nvPicPr>
        <p:blipFill>
          <a:blip r:embed="rId2"/>
          <a:stretch>
            <a:fillRect/>
          </a:stretch>
        </p:blipFill>
        <p:spPr>
          <a:xfrm>
            <a:off x="1155362" y="2713942"/>
            <a:ext cx="2876571" cy="600079"/>
          </a:xfrm>
          <a:prstGeom prst="rect">
            <a:avLst/>
          </a:prstGeom>
        </p:spPr>
      </p:pic>
      <p:pic>
        <p:nvPicPr>
          <p:cNvPr id="8" name="Picture 7">
            <a:extLst>
              <a:ext uri="{FF2B5EF4-FFF2-40B4-BE49-F238E27FC236}">
                <a16:creationId xmlns:a16="http://schemas.microsoft.com/office/drawing/2014/main" id="{F7E7B562-55A0-A97F-CB02-0C2FD2CA4669}"/>
              </a:ext>
            </a:extLst>
          </p:cNvPr>
          <p:cNvPicPr>
            <a:picLocks noChangeAspect="1"/>
          </p:cNvPicPr>
          <p:nvPr/>
        </p:nvPicPr>
        <p:blipFill>
          <a:blip r:embed="rId3"/>
          <a:stretch>
            <a:fillRect/>
          </a:stretch>
        </p:blipFill>
        <p:spPr>
          <a:xfrm>
            <a:off x="1497023" y="4148514"/>
            <a:ext cx="2456887" cy="2520000"/>
          </a:xfrm>
          <a:prstGeom prst="rect">
            <a:avLst/>
          </a:prstGeom>
        </p:spPr>
      </p:pic>
      <p:pic>
        <p:nvPicPr>
          <p:cNvPr id="10" name="Picture 9">
            <a:extLst>
              <a:ext uri="{FF2B5EF4-FFF2-40B4-BE49-F238E27FC236}">
                <a16:creationId xmlns:a16="http://schemas.microsoft.com/office/drawing/2014/main" id="{C15C2595-FB9F-E8DA-F3D5-FBC7F6BF4893}"/>
              </a:ext>
            </a:extLst>
          </p:cNvPr>
          <p:cNvPicPr>
            <a:picLocks noChangeAspect="1"/>
          </p:cNvPicPr>
          <p:nvPr/>
        </p:nvPicPr>
        <p:blipFill>
          <a:blip r:embed="rId4"/>
          <a:stretch>
            <a:fillRect/>
          </a:stretch>
        </p:blipFill>
        <p:spPr>
          <a:xfrm>
            <a:off x="5199867" y="2446181"/>
            <a:ext cx="3228785" cy="2520000"/>
          </a:xfrm>
          <a:prstGeom prst="rect">
            <a:avLst/>
          </a:prstGeom>
        </p:spPr>
      </p:pic>
      <p:pic>
        <p:nvPicPr>
          <p:cNvPr id="12" name="Picture 11">
            <a:extLst>
              <a:ext uri="{FF2B5EF4-FFF2-40B4-BE49-F238E27FC236}">
                <a16:creationId xmlns:a16="http://schemas.microsoft.com/office/drawing/2014/main" id="{61019C1C-2929-6646-8805-4A8B4405AC2D}"/>
              </a:ext>
            </a:extLst>
          </p:cNvPr>
          <p:cNvPicPr>
            <a:picLocks noChangeAspect="1"/>
          </p:cNvPicPr>
          <p:nvPr/>
        </p:nvPicPr>
        <p:blipFill>
          <a:blip r:embed="rId5"/>
          <a:stretch>
            <a:fillRect/>
          </a:stretch>
        </p:blipFill>
        <p:spPr>
          <a:xfrm>
            <a:off x="5373931" y="5281475"/>
            <a:ext cx="1444138" cy="1440000"/>
          </a:xfrm>
          <a:prstGeom prst="rect">
            <a:avLst/>
          </a:prstGeom>
        </p:spPr>
      </p:pic>
      <p:pic>
        <p:nvPicPr>
          <p:cNvPr id="14" name="Picture 13">
            <a:extLst>
              <a:ext uri="{FF2B5EF4-FFF2-40B4-BE49-F238E27FC236}">
                <a16:creationId xmlns:a16="http://schemas.microsoft.com/office/drawing/2014/main" id="{683AE06D-CEAA-EB9B-BF5F-2D73E6174EA9}"/>
              </a:ext>
            </a:extLst>
          </p:cNvPr>
          <p:cNvPicPr>
            <a:picLocks noChangeAspect="1"/>
          </p:cNvPicPr>
          <p:nvPr/>
        </p:nvPicPr>
        <p:blipFill>
          <a:blip r:embed="rId6"/>
          <a:stretch>
            <a:fillRect/>
          </a:stretch>
        </p:blipFill>
        <p:spPr>
          <a:xfrm>
            <a:off x="7770306" y="5584435"/>
            <a:ext cx="4077794" cy="1080000"/>
          </a:xfrm>
          <a:prstGeom prst="rect">
            <a:avLst/>
          </a:prstGeom>
        </p:spPr>
      </p:pic>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Data Preprocessing</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flipH="1">
            <a:off x="1895701" y="2193259"/>
            <a:ext cx="2307771" cy="1157355"/>
          </a:xfrm>
          <a:ln w="22225"/>
        </p:spPr>
        <p:txBody>
          <a:bodyPr/>
          <a:lstStyle/>
          <a:p>
            <a:endParaRPr lang="en-US" dirty="0"/>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US" sz="2400" b="1" dirty="0"/>
              <a:t>Encode target labels</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063413" y="2193259"/>
            <a:ext cx="2102497" cy="1157355"/>
          </a:xfrm>
          <a:ln w="22225"/>
        </p:spPr>
        <p:txBody>
          <a:bodyPr/>
          <a:lstStyle/>
          <a:p>
            <a:endParaRPr lang="en-US" dirty="0"/>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normAutofit/>
          </a:bodyPr>
          <a:lstStyle/>
          <a:p>
            <a:r>
              <a:rPr lang="en-US" sz="2400" b="1" dirty="0"/>
              <a:t>Normalization</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025851" y="2086136"/>
            <a:ext cx="222373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normAutofit/>
          </a:bodyPr>
          <a:lstStyle/>
          <a:p>
            <a:r>
              <a:rPr lang="en-ZA" sz="2400" b="1" noProof="1"/>
              <a:t>Data Augmentation</a:t>
            </a:r>
          </a:p>
          <a:p>
            <a:pPr marL="285750" indent="-285750">
              <a:buFont typeface="Arial" panose="020B0604020202020204" pitchFamily="34" charset="0"/>
              <a:buChar char="•"/>
            </a:pPr>
            <a:r>
              <a:rPr lang="en-ZA" noProof="1"/>
              <a:t>Basic </a:t>
            </a:r>
          </a:p>
          <a:p>
            <a:pPr marL="285750" indent="-285750">
              <a:buFont typeface="Arial" panose="020B0604020202020204" pitchFamily="34" charset="0"/>
              <a:buChar char="•"/>
            </a:pPr>
            <a:r>
              <a:rPr lang="en-ZA" noProof="1"/>
              <a:t>Cutmix</a:t>
            </a:r>
          </a:p>
          <a:p>
            <a:endParaRPr lang="en-ZA" noProof="1"/>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4</a:t>
            </a:fld>
            <a:endParaRPr lang="en-ZA" dirty="0"/>
          </a:p>
        </p:txBody>
      </p:sp>
      <p:pic>
        <p:nvPicPr>
          <p:cNvPr id="10" name="Picture 9" descr="Text&#10;&#10;Description automatically generated">
            <a:extLst>
              <a:ext uri="{FF2B5EF4-FFF2-40B4-BE49-F238E27FC236}">
                <a16:creationId xmlns:a16="http://schemas.microsoft.com/office/drawing/2014/main" id="{CB80A825-7996-F296-D469-7D08D38C9A31}"/>
              </a:ext>
            </a:extLst>
          </p:cNvPr>
          <p:cNvPicPr>
            <a:picLocks noChangeAspect="1"/>
          </p:cNvPicPr>
          <p:nvPr/>
        </p:nvPicPr>
        <p:blipFill>
          <a:blip r:embed="rId2"/>
          <a:stretch>
            <a:fillRect/>
          </a:stretch>
        </p:blipFill>
        <p:spPr>
          <a:xfrm>
            <a:off x="1997067" y="2491436"/>
            <a:ext cx="2105040" cy="476253"/>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A3C370BA-E6EA-5667-3DFA-AEB479C68974}"/>
              </a:ext>
            </a:extLst>
          </p:cNvPr>
          <p:cNvPicPr>
            <a:picLocks noChangeAspect="1"/>
          </p:cNvPicPr>
          <p:nvPr/>
        </p:nvPicPr>
        <p:blipFill>
          <a:blip r:embed="rId3"/>
          <a:stretch>
            <a:fillRect/>
          </a:stretch>
        </p:blipFill>
        <p:spPr>
          <a:xfrm>
            <a:off x="5178552" y="2467622"/>
            <a:ext cx="1866914" cy="523879"/>
          </a:xfrm>
          <a:prstGeom prst="rect">
            <a:avLst/>
          </a:prstGeom>
        </p:spPr>
      </p:pic>
      <p:pic>
        <p:nvPicPr>
          <p:cNvPr id="16" name="Picture 15">
            <a:extLst>
              <a:ext uri="{FF2B5EF4-FFF2-40B4-BE49-F238E27FC236}">
                <a16:creationId xmlns:a16="http://schemas.microsoft.com/office/drawing/2014/main" id="{0EEC189D-81A3-5568-3C71-FBE776765047}"/>
              </a:ext>
            </a:extLst>
          </p:cNvPr>
          <p:cNvPicPr>
            <a:picLocks noChangeAspect="1"/>
          </p:cNvPicPr>
          <p:nvPr/>
        </p:nvPicPr>
        <p:blipFill>
          <a:blip r:embed="rId4"/>
          <a:stretch>
            <a:fillRect/>
          </a:stretch>
        </p:blipFill>
        <p:spPr>
          <a:xfrm>
            <a:off x="8153400" y="2166997"/>
            <a:ext cx="1895489" cy="1219209"/>
          </a:xfrm>
          <a:prstGeom prst="rect">
            <a:avLst/>
          </a:prstGeom>
        </p:spPr>
      </p:pic>
    </p:spTree>
    <p:extLst>
      <p:ext uri="{BB962C8B-B14F-4D97-AF65-F5344CB8AC3E}">
        <p14:creationId xmlns:p14="http://schemas.microsoft.com/office/powerpoint/2010/main" val="204666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r>
              <a:rPr lang="en-US" dirty="0"/>
              <a:t>Model evaluation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839789" y="1681163"/>
            <a:ext cx="2052701" cy="823912"/>
          </a:xfrm>
        </p:spPr>
        <p:txBody>
          <a:bodyPr/>
          <a:lstStyle/>
          <a:p>
            <a:r>
              <a:rPr lang="en-ZA" dirty="0"/>
              <a:t>Evaluation Metric</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8200" y="2262479"/>
            <a:ext cx="1691918" cy="365125"/>
          </a:xfrm>
        </p:spPr>
        <p:txBody>
          <a:bodyPr vert="horz" lIns="91440" tIns="45720" rIns="91440" bIns="45720" rtlCol="0" anchor="t">
            <a:normAutofit/>
          </a:bodyPr>
          <a:lstStyle/>
          <a:p>
            <a:r>
              <a:rPr lang="en-ZA" noProof="1"/>
              <a:t>Accuracy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4038600" y="1621129"/>
            <a:ext cx="3034004" cy="823912"/>
          </a:xfrm>
        </p:spPr>
        <p:txBody>
          <a:bodyPr/>
          <a:lstStyle/>
          <a:p>
            <a:r>
              <a:rPr lang="en-US" dirty="0"/>
              <a:t>Default Hyper-parameters</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8" name="Text Placeholder 4">
            <a:extLst>
              <a:ext uri="{FF2B5EF4-FFF2-40B4-BE49-F238E27FC236}">
                <a16:creationId xmlns:a16="http://schemas.microsoft.com/office/drawing/2014/main" id="{9B3C326D-1999-E9EA-221B-D867A02BBB69}"/>
              </a:ext>
            </a:extLst>
          </p:cNvPr>
          <p:cNvSpPr txBox="1">
            <a:spLocks/>
          </p:cNvSpPr>
          <p:nvPr/>
        </p:nvSpPr>
        <p:spPr>
          <a:xfrm>
            <a:off x="838200" y="2586556"/>
            <a:ext cx="2052701"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Learning Curve</a:t>
            </a:r>
          </a:p>
        </p:txBody>
      </p:sp>
      <p:sp>
        <p:nvSpPr>
          <p:cNvPr id="9" name="Content Placeholder 5">
            <a:extLst>
              <a:ext uri="{FF2B5EF4-FFF2-40B4-BE49-F238E27FC236}">
                <a16:creationId xmlns:a16="http://schemas.microsoft.com/office/drawing/2014/main" id="{C997ADCA-A074-BF0D-233C-8B271118601C}"/>
              </a:ext>
            </a:extLst>
          </p:cNvPr>
          <p:cNvSpPr txBox="1">
            <a:spLocks/>
          </p:cNvSpPr>
          <p:nvPr/>
        </p:nvSpPr>
        <p:spPr>
          <a:xfrm>
            <a:off x="838200" y="4745263"/>
            <a:ext cx="2360679" cy="365125"/>
          </a:xfrm>
          <a:prstGeom prst="rect">
            <a:avLst/>
          </a:prstGeom>
        </p:spPr>
        <p:txBody>
          <a:bodyPr vert="horz" lIns="91440" tIns="45720" rIns="91440" bIns="45720" rtlCol="0" anchor="t">
            <a:normAutofit/>
          </a:bodyPr>
          <a:lstStyle>
            <a:lvl1pPr marL="2857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1pPr>
            <a:lvl2pPr marL="7429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2pPr>
            <a:lvl3pPr marL="12001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3pPr>
            <a:lvl4pPr marL="16573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Adam</a:t>
            </a:r>
          </a:p>
        </p:txBody>
      </p:sp>
      <p:pic>
        <p:nvPicPr>
          <p:cNvPr id="11" name="Picture 10" descr="Text&#10;&#10;Description automatically generated with medium confidence">
            <a:extLst>
              <a:ext uri="{FF2B5EF4-FFF2-40B4-BE49-F238E27FC236}">
                <a16:creationId xmlns:a16="http://schemas.microsoft.com/office/drawing/2014/main" id="{AF296D7F-6857-ABDA-006B-DADC8696096E}"/>
              </a:ext>
            </a:extLst>
          </p:cNvPr>
          <p:cNvPicPr>
            <a:picLocks noChangeAspect="1"/>
          </p:cNvPicPr>
          <p:nvPr/>
        </p:nvPicPr>
        <p:blipFill>
          <a:blip r:embed="rId2"/>
          <a:stretch>
            <a:fillRect/>
          </a:stretch>
        </p:blipFill>
        <p:spPr>
          <a:xfrm>
            <a:off x="4203749" y="2308126"/>
            <a:ext cx="1885964" cy="781056"/>
          </a:xfrm>
          <a:prstGeom prst="rect">
            <a:avLst/>
          </a:prstGeom>
        </p:spPr>
      </p:pic>
      <p:sp>
        <p:nvSpPr>
          <p:cNvPr id="12" name="Text Placeholder 4">
            <a:extLst>
              <a:ext uri="{FF2B5EF4-FFF2-40B4-BE49-F238E27FC236}">
                <a16:creationId xmlns:a16="http://schemas.microsoft.com/office/drawing/2014/main" id="{0736CCB6-8A2A-991A-4798-F75F6F6F88CB}"/>
              </a:ext>
            </a:extLst>
          </p:cNvPr>
          <p:cNvSpPr txBox="1">
            <a:spLocks/>
          </p:cNvSpPr>
          <p:nvPr/>
        </p:nvSpPr>
        <p:spPr>
          <a:xfrm>
            <a:off x="838200" y="4089903"/>
            <a:ext cx="2052701"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Optimizer</a:t>
            </a:r>
          </a:p>
        </p:txBody>
      </p:sp>
      <p:sp>
        <p:nvSpPr>
          <p:cNvPr id="13" name="Content Placeholder 5">
            <a:extLst>
              <a:ext uri="{FF2B5EF4-FFF2-40B4-BE49-F238E27FC236}">
                <a16:creationId xmlns:a16="http://schemas.microsoft.com/office/drawing/2014/main" id="{EDE9F7CA-EEC7-7BF6-385B-9BD4124ADA41}"/>
              </a:ext>
            </a:extLst>
          </p:cNvPr>
          <p:cNvSpPr txBox="1">
            <a:spLocks/>
          </p:cNvSpPr>
          <p:nvPr/>
        </p:nvSpPr>
        <p:spPr>
          <a:xfrm>
            <a:off x="838200" y="3263576"/>
            <a:ext cx="2360679" cy="974921"/>
          </a:xfrm>
          <a:prstGeom prst="rect">
            <a:avLst/>
          </a:prstGeom>
        </p:spPr>
        <p:txBody>
          <a:bodyPr vert="horz" lIns="91440" tIns="45720" rIns="91440" bIns="45720" rtlCol="0" anchor="t">
            <a:normAutofit/>
          </a:bodyPr>
          <a:lstStyle>
            <a:lvl1pPr marL="2857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1pPr>
            <a:lvl2pPr marL="7429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2pPr>
            <a:lvl3pPr marL="12001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3pPr>
            <a:lvl4pPr marL="16573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Plot Loss</a:t>
            </a:r>
          </a:p>
          <a:p>
            <a:r>
              <a:rPr lang="en-ZA" noProof="1"/>
              <a:t>Check for overfitting</a:t>
            </a:r>
          </a:p>
        </p:txBody>
      </p:sp>
      <p:sp>
        <p:nvSpPr>
          <p:cNvPr id="18" name="Text Placeholder 4">
            <a:extLst>
              <a:ext uri="{FF2B5EF4-FFF2-40B4-BE49-F238E27FC236}">
                <a16:creationId xmlns:a16="http://schemas.microsoft.com/office/drawing/2014/main" id="{AB3D5269-FC73-88A9-BB52-8E43CDCF753A}"/>
              </a:ext>
            </a:extLst>
          </p:cNvPr>
          <p:cNvSpPr txBox="1">
            <a:spLocks/>
          </p:cNvSpPr>
          <p:nvPr/>
        </p:nvSpPr>
        <p:spPr>
          <a:xfrm>
            <a:off x="4031438" y="3485257"/>
            <a:ext cx="2052701"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err="1"/>
              <a:t>Callbacks</a:t>
            </a:r>
            <a:endParaRPr lang="en-ZA" dirty="0"/>
          </a:p>
        </p:txBody>
      </p:sp>
      <p:pic>
        <p:nvPicPr>
          <p:cNvPr id="20" name="Picture 19">
            <a:extLst>
              <a:ext uri="{FF2B5EF4-FFF2-40B4-BE49-F238E27FC236}">
                <a16:creationId xmlns:a16="http://schemas.microsoft.com/office/drawing/2014/main" id="{C7EC878F-1F14-F308-EFB9-8F7C133D4615}"/>
              </a:ext>
            </a:extLst>
          </p:cNvPr>
          <p:cNvPicPr>
            <a:picLocks noChangeAspect="1"/>
          </p:cNvPicPr>
          <p:nvPr/>
        </p:nvPicPr>
        <p:blipFill>
          <a:blip r:embed="rId3"/>
          <a:stretch>
            <a:fillRect/>
          </a:stretch>
        </p:blipFill>
        <p:spPr>
          <a:xfrm>
            <a:off x="4015229" y="4434150"/>
            <a:ext cx="7496230" cy="171451"/>
          </a:xfrm>
          <a:prstGeom prst="rect">
            <a:avLst/>
          </a:prstGeom>
        </p:spPr>
      </p:pic>
      <p:sp>
        <p:nvSpPr>
          <p:cNvPr id="21" name="Text Placeholder 6">
            <a:extLst>
              <a:ext uri="{FF2B5EF4-FFF2-40B4-BE49-F238E27FC236}">
                <a16:creationId xmlns:a16="http://schemas.microsoft.com/office/drawing/2014/main" id="{7392A913-1A75-B083-2529-8D3A93CB1993}"/>
              </a:ext>
            </a:extLst>
          </p:cNvPr>
          <p:cNvSpPr txBox="1">
            <a:spLocks/>
          </p:cNvSpPr>
          <p:nvPr/>
        </p:nvSpPr>
        <p:spPr>
          <a:xfrm>
            <a:off x="7763344" y="1621129"/>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History</a:t>
            </a:r>
          </a:p>
        </p:txBody>
      </p:sp>
      <p:pic>
        <p:nvPicPr>
          <p:cNvPr id="25" name="Picture 24">
            <a:extLst>
              <a:ext uri="{FF2B5EF4-FFF2-40B4-BE49-F238E27FC236}">
                <a16:creationId xmlns:a16="http://schemas.microsoft.com/office/drawing/2014/main" id="{AB58B79A-2AC3-65C8-5124-D87FE84A3D6F}"/>
              </a:ext>
            </a:extLst>
          </p:cNvPr>
          <p:cNvPicPr>
            <a:picLocks noChangeAspect="1"/>
          </p:cNvPicPr>
          <p:nvPr/>
        </p:nvPicPr>
        <p:blipFill>
          <a:blip r:embed="rId4"/>
          <a:stretch>
            <a:fillRect/>
          </a:stretch>
        </p:blipFill>
        <p:spPr>
          <a:xfrm>
            <a:off x="7532801" y="2302496"/>
            <a:ext cx="4429157" cy="1543061"/>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r>
              <a:rPr lang="en-US" dirty="0"/>
              <a:t>Baseline Model (ANN) aka Fully connected neural network</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386493" y="1582558"/>
            <a:ext cx="2052701" cy="823912"/>
          </a:xfrm>
        </p:spPr>
        <p:txBody>
          <a:bodyPr/>
          <a:lstStyle/>
          <a:p>
            <a:r>
              <a:rPr lang="en-ZA" dirty="0"/>
              <a:t>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386493" y="3611563"/>
            <a:ext cx="3034004" cy="823912"/>
          </a:xfrm>
        </p:spPr>
        <p:txBody>
          <a:bodyPr/>
          <a:lstStyle/>
          <a:p>
            <a:r>
              <a:rPr lang="en-US" dirty="0"/>
              <a:t>Model Summary</a:t>
            </a:r>
          </a:p>
        </p:txBody>
      </p:sp>
      <p:sp>
        <p:nvSpPr>
          <p:cNvPr id="17" name="Text Placeholder 6">
            <a:extLst>
              <a:ext uri="{FF2B5EF4-FFF2-40B4-BE49-F238E27FC236}">
                <a16:creationId xmlns:a16="http://schemas.microsoft.com/office/drawing/2014/main" id="{458AF254-C5D5-C685-670E-9DAFF2DDA381}"/>
              </a:ext>
            </a:extLst>
          </p:cNvPr>
          <p:cNvSpPr txBox="1">
            <a:spLocks/>
          </p:cNvSpPr>
          <p:nvPr/>
        </p:nvSpPr>
        <p:spPr>
          <a:xfrm>
            <a:off x="4561727" y="2503323"/>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No Data Augmentation</a:t>
            </a:r>
          </a:p>
        </p:txBody>
      </p:sp>
      <p:pic>
        <p:nvPicPr>
          <p:cNvPr id="22" name="Picture 21">
            <a:extLst>
              <a:ext uri="{FF2B5EF4-FFF2-40B4-BE49-F238E27FC236}">
                <a16:creationId xmlns:a16="http://schemas.microsoft.com/office/drawing/2014/main" id="{8C74F875-F4A6-C970-EAE4-481BC780B319}"/>
              </a:ext>
            </a:extLst>
          </p:cNvPr>
          <p:cNvPicPr>
            <a:picLocks noChangeAspect="1"/>
          </p:cNvPicPr>
          <p:nvPr/>
        </p:nvPicPr>
        <p:blipFill>
          <a:blip r:embed="rId2"/>
          <a:stretch>
            <a:fillRect/>
          </a:stretch>
        </p:blipFill>
        <p:spPr>
          <a:xfrm>
            <a:off x="4633962" y="3373667"/>
            <a:ext cx="1300207" cy="972000"/>
          </a:xfrm>
          <a:prstGeom prst="rect">
            <a:avLst/>
          </a:prstGeom>
        </p:spPr>
      </p:pic>
      <p:sp>
        <p:nvSpPr>
          <p:cNvPr id="23" name="Text Placeholder 6">
            <a:extLst>
              <a:ext uri="{FF2B5EF4-FFF2-40B4-BE49-F238E27FC236}">
                <a16:creationId xmlns:a16="http://schemas.microsoft.com/office/drawing/2014/main" id="{560B594E-C8FA-1B3C-638C-54BEAEA8AF08}"/>
              </a:ext>
            </a:extLst>
          </p:cNvPr>
          <p:cNvSpPr txBox="1">
            <a:spLocks/>
          </p:cNvSpPr>
          <p:nvPr/>
        </p:nvSpPr>
        <p:spPr>
          <a:xfrm>
            <a:off x="4533469" y="4399145"/>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Basic Data Augmentation</a:t>
            </a:r>
          </a:p>
        </p:txBody>
      </p:sp>
      <p:pic>
        <p:nvPicPr>
          <p:cNvPr id="27" name="Picture 26">
            <a:extLst>
              <a:ext uri="{FF2B5EF4-FFF2-40B4-BE49-F238E27FC236}">
                <a16:creationId xmlns:a16="http://schemas.microsoft.com/office/drawing/2014/main" id="{21DFD880-0F2F-F8C7-7323-15C15A371DAE}"/>
              </a:ext>
            </a:extLst>
          </p:cNvPr>
          <p:cNvPicPr>
            <a:picLocks noChangeAspect="1"/>
          </p:cNvPicPr>
          <p:nvPr/>
        </p:nvPicPr>
        <p:blipFill>
          <a:blip r:embed="rId3"/>
          <a:stretch>
            <a:fillRect/>
          </a:stretch>
        </p:blipFill>
        <p:spPr>
          <a:xfrm>
            <a:off x="4633962" y="5117765"/>
            <a:ext cx="1330792" cy="972000"/>
          </a:xfrm>
          <a:prstGeom prst="rect">
            <a:avLst/>
          </a:prstGeom>
        </p:spPr>
      </p:pic>
      <p:pic>
        <p:nvPicPr>
          <p:cNvPr id="3" name="Picture 2">
            <a:extLst>
              <a:ext uri="{FF2B5EF4-FFF2-40B4-BE49-F238E27FC236}">
                <a16:creationId xmlns:a16="http://schemas.microsoft.com/office/drawing/2014/main" id="{94F26929-5BE0-7C02-110A-D7442385E666}"/>
              </a:ext>
            </a:extLst>
          </p:cNvPr>
          <p:cNvPicPr>
            <a:picLocks noChangeAspect="1"/>
          </p:cNvPicPr>
          <p:nvPr/>
        </p:nvPicPr>
        <p:blipFill>
          <a:blip r:embed="rId4"/>
          <a:stretch>
            <a:fillRect/>
          </a:stretch>
        </p:blipFill>
        <p:spPr>
          <a:xfrm>
            <a:off x="408854" y="4296562"/>
            <a:ext cx="2731604" cy="2520000"/>
          </a:xfrm>
          <a:prstGeom prst="rect">
            <a:avLst/>
          </a:prstGeom>
        </p:spPr>
      </p:pic>
      <p:pic>
        <p:nvPicPr>
          <p:cNvPr id="8" name="Picture 7">
            <a:extLst>
              <a:ext uri="{FF2B5EF4-FFF2-40B4-BE49-F238E27FC236}">
                <a16:creationId xmlns:a16="http://schemas.microsoft.com/office/drawing/2014/main" id="{F8907C45-F77F-E570-43BF-1694CB918BB6}"/>
              </a:ext>
            </a:extLst>
          </p:cNvPr>
          <p:cNvPicPr>
            <a:picLocks noChangeAspect="1"/>
          </p:cNvPicPr>
          <p:nvPr/>
        </p:nvPicPr>
        <p:blipFill>
          <a:blip r:embed="rId5"/>
          <a:stretch>
            <a:fillRect/>
          </a:stretch>
        </p:blipFill>
        <p:spPr>
          <a:xfrm>
            <a:off x="386493" y="2274870"/>
            <a:ext cx="3902142" cy="1080000"/>
          </a:xfrm>
          <a:prstGeom prst="rect">
            <a:avLst/>
          </a:prstGeom>
        </p:spPr>
      </p:pic>
      <p:pic>
        <p:nvPicPr>
          <p:cNvPr id="12" name="Picture 11">
            <a:extLst>
              <a:ext uri="{FF2B5EF4-FFF2-40B4-BE49-F238E27FC236}">
                <a16:creationId xmlns:a16="http://schemas.microsoft.com/office/drawing/2014/main" id="{B1957824-87A4-B660-208A-649A9EB5337D}"/>
              </a:ext>
            </a:extLst>
          </p:cNvPr>
          <p:cNvPicPr>
            <a:picLocks noChangeAspect="1"/>
          </p:cNvPicPr>
          <p:nvPr/>
        </p:nvPicPr>
        <p:blipFill>
          <a:blip r:embed="rId6"/>
          <a:stretch>
            <a:fillRect/>
          </a:stretch>
        </p:blipFill>
        <p:spPr>
          <a:xfrm>
            <a:off x="4633962" y="3327837"/>
            <a:ext cx="1444767" cy="1080000"/>
          </a:xfrm>
          <a:prstGeom prst="rect">
            <a:avLst/>
          </a:prstGeom>
        </p:spPr>
      </p:pic>
      <p:pic>
        <p:nvPicPr>
          <p:cNvPr id="15" name="Picture 14">
            <a:extLst>
              <a:ext uri="{FF2B5EF4-FFF2-40B4-BE49-F238E27FC236}">
                <a16:creationId xmlns:a16="http://schemas.microsoft.com/office/drawing/2014/main" id="{60A7B453-A769-1CFA-355D-33ADC8E5815C}"/>
              </a:ext>
            </a:extLst>
          </p:cNvPr>
          <p:cNvPicPr>
            <a:picLocks noChangeAspect="1"/>
          </p:cNvPicPr>
          <p:nvPr/>
        </p:nvPicPr>
        <p:blipFill>
          <a:blip r:embed="rId7"/>
          <a:stretch>
            <a:fillRect/>
          </a:stretch>
        </p:blipFill>
        <p:spPr>
          <a:xfrm>
            <a:off x="6553021" y="3219052"/>
            <a:ext cx="5206957" cy="1440000"/>
          </a:xfrm>
          <a:prstGeom prst="rect">
            <a:avLst/>
          </a:prstGeom>
        </p:spPr>
      </p:pic>
      <p:pic>
        <p:nvPicPr>
          <p:cNvPr id="19" name="Picture 18">
            <a:extLst>
              <a:ext uri="{FF2B5EF4-FFF2-40B4-BE49-F238E27FC236}">
                <a16:creationId xmlns:a16="http://schemas.microsoft.com/office/drawing/2014/main" id="{171D7E4A-BAD9-ADCF-FCE1-943CC7057388}"/>
              </a:ext>
            </a:extLst>
          </p:cNvPr>
          <p:cNvPicPr>
            <a:picLocks noChangeAspect="1"/>
          </p:cNvPicPr>
          <p:nvPr/>
        </p:nvPicPr>
        <p:blipFill>
          <a:blip r:embed="rId8"/>
          <a:stretch>
            <a:fillRect/>
          </a:stretch>
        </p:blipFill>
        <p:spPr>
          <a:xfrm>
            <a:off x="4310996" y="5055595"/>
            <a:ext cx="2242025" cy="1080000"/>
          </a:xfrm>
          <a:prstGeom prst="rect">
            <a:avLst/>
          </a:prstGeom>
        </p:spPr>
      </p:pic>
      <p:pic>
        <p:nvPicPr>
          <p:cNvPr id="21" name="Picture 20">
            <a:extLst>
              <a:ext uri="{FF2B5EF4-FFF2-40B4-BE49-F238E27FC236}">
                <a16:creationId xmlns:a16="http://schemas.microsoft.com/office/drawing/2014/main" id="{5CC284D5-0214-F807-C3E7-A0F5064F376E}"/>
              </a:ext>
            </a:extLst>
          </p:cNvPr>
          <p:cNvPicPr>
            <a:picLocks noChangeAspect="1"/>
          </p:cNvPicPr>
          <p:nvPr/>
        </p:nvPicPr>
        <p:blipFill>
          <a:blip r:embed="rId9"/>
          <a:stretch>
            <a:fillRect/>
          </a:stretch>
        </p:blipFill>
        <p:spPr>
          <a:xfrm>
            <a:off x="6674230" y="4958379"/>
            <a:ext cx="5378507" cy="1440000"/>
          </a:xfrm>
          <a:prstGeom prst="rect">
            <a:avLst/>
          </a:prstGeom>
        </p:spPr>
      </p:pic>
    </p:spTree>
    <p:extLst>
      <p:ext uri="{BB962C8B-B14F-4D97-AF65-F5344CB8AC3E}">
        <p14:creationId xmlns:p14="http://schemas.microsoft.com/office/powerpoint/2010/main" val="291223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Resnet50</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50357" y="1426962"/>
            <a:ext cx="3200400" cy="2567007"/>
          </a:xfrm>
        </p:spPr>
        <p:txBody>
          <a:bodyPr/>
          <a:lstStyle/>
          <a:p>
            <a:r>
              <a:rPr lang="en-US" dirty="0"/>
              <a:t>Identity Layer</a:t>
            </a:r>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2166" y="1426960"/>
            <a:ext cx="3200400" cy="2567009"/>
          </a:xfrm>
        </p:spPr>
        <p:txBody>
          <a:bodyPr/>
          <a:lstStyle/>
          <a:p>
            <a:r>
              <a:rPr lang="en-US" dirty="0"/>
              <a:t> Convolutional Layer</a:t>
            </a:r>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05801" y="1426961"/>
            <a:ext cx="3200400" cy="2567009"/>
          </a:xfrm>
        </p:spPr>
        <p:txBody>
          <a:bodyPr/>
          <a:lstStyle/>
          <a:p>
            <a:r>
              <a:rPr lang="en-US" dirty="0"/>
              <a:t>Builder</a:t>
            </a:r>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9" name="Picture 8" descr="Text&#10;&#10;Description automatically generated">
            <a:extLst>
              <a:ext uri="{FF2B5EF4-FFF2-40B4-BE49-F238E27FC236}">
                <a16:creationId xmlns:a16="http://schemas.microsoft.com/office/drawing/2014/main" id="{21A7AF2B-7752-CD18-1233-25971FFB0F9D}"/>
              </a:ext>
            </a:extLst>
          </p:cNvPr>
          <p:cNvPicPr>
            <a:picLocks noChangeAspect="1"/>
          </p:cNvPicPr>
          <p:nvPr/>
        </p:nvPicPr>
        <p:blipFill>
          <a:blip r:embed="rId3"/>
          <a:stretch>
            <a:fillRect/>
          </a:stretch>
        </p:blipFill>
        <p:spPr>
          <a:xfrm>
            <a:off x="581182" y="2710464"/>
            <a:ext cx="3422769" cy="2931446"/>
          </a:xfrm>
          <a:prstGeom prst="rect">
            <a:avLst/>
          </a:prstGeom>
        </p:spPr>
      </p:pic>
      <p:pic>
        <p:nvPicPr>
          <p:cNvPr id="16" name="Picture 15" descr="Text&#10;&#10;Description automatically generated">
            <a:extLst>
              <a:ext uri="{FF2B5EF4-FFF2-40B4-BE49-F238E27FC236}">
                <a16:creationId xmlns:a16="http://schemas.microsoft.com/office/drawing/2014/main" id="{4AED6DAA-0059-1243-5FF4-38F881A25434}"/>
              </a:ext>
            </a:extLst>
          </p:cNvPr>
          <p:cNvPicPr>
            <a:picLocks noChangeAspect="1"/>
          </p:cNvPicPr>
          <p:nvPr/>
        </p:nvPicPr>
        <p:blipFill>
          <a:blip r:embed="rId4"/>
          <a:stretch>
            <a:fillRect/>
          </a:stretch>
        </p:blipFill>
        <p:spPr>
          <a:xfrm>
            <a:off x="8333975" y="2589983"/>
            <a:ext cx="3207668" cy="3172408"/>
          </a:xfrm>
          <a:prstGeom prst="rect">
            <a:avLst/>
          </a:prstGeom>
        </p:spPr>
      </p:pic>
      <p:pic>
        <p:nvPicPr>
          <p:cNvPr id="18" name="Picture 17" descr="Text&#10;&#10;Description automatically generated">
            <a:extLst>
              <a:ext uri="{FF2B5EF4-FFF2-40B4-BE49-F238E27FC236}">
                <a16:creationId xmlns:a16="http://schemas.microsoft.com/office/drawing/2014/main" id="{D0770874-7E32-3B8E-615A-B9DDD765E71D}"/>
              </a:ext>
            </a:extLst>
          </p:cNvPr>
          <p:cNvPicPr>
            <a:picLocks noChangeAspect="1"/>
          </p:cNvPicPr>
          <p:nvPr/>
        </p:nvPicPr>
        <p:blipFill>
          <a:blip r:embed="rId5"/>
          <a:stretch>
            <a:fillRect/>
          </a:stretch>
        </p:blipFill>
        <p:spPr>
          <a:xfrm>
            <a:off x="4372776" y="2710463"/>
            <a:ext cx="3439180" cy="2931445"/>
          </a:xfrm>
          <a:prstGeom prst="rect">
            <a:avLst/>
          </a:prstGeom>
        </p:spPr>
      </p:pic>
    </p:spTree>
    <p:extLst>
      <p:ext uri="{BB962C8B-B14F-4D97-AF65-F5344CB8AC3E}">
        <p14:creationId xmlns:p14="http://schemas.microsoft.com/office/powerpoint/2010/main" val="426704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671837" y="61629"/>
            <a:ext cx="10515600" cy="1325563"/>
          </a:xfrm>
        </p:spPr>
        <p:txBody>
          <a:bodyPr/>
          <a:lstStyle/>
          <a:p>
            <a:r>
              <a:rPr lang="en-US" dirty="0"/>
              <a:t>Resnet50</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324612" y="1181262"/>
            <a:ext cx="3034004" cy="823912"/>
          </a:xfrm>
        </p:spPr>
        <p:txBody>
          <a:bodyPr/>
          <a:lstStyle/>
          <a:p>
            <a:r>
              <a:rPr lang="en-US" dirty="0"/>
              <a:t>Model Summary</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591939" y="3930391"/>
            <a:ext cx="2743200" cy="365125"/>
          </a:xfrm>
        </p:spPr>
        <p:txBody>
          <a:bodyPr/>
          <a:lstStyle/>
          <a:p>
            <a:fld id="{B5CEABB6-07DC-46E8-9B57-56EC44A396E5}" type="slidenum">
              <a:rPr lang="en-US" smtClean="0"/>
              <a:pPr/>
              <a:t>8</a:t>
            </a:fld>
            <a:endParaRPr lang="en-US" dirty="0"/>
          </a:p>
        </p:txBody>
      </p:sp>
      <p:sp>
        <p:nvSpPr>
          <p:cNvPr id="24" name="Text Placeholder 6">
            <a:extLst>
              <a:ext uri="{FF2B5EF4-FFF2-40B4-BE49-F238E27FC236}">
                <a16:creationId xmlns:a16="http://schemas.microsoft.com/office/drawing/2014/main" id="{90607A6E-56FF-C8CA-0CDF-0BC2E3D19AB7}"/>
              </a:ext>
            </a:extLst>
          </p:cNvPr>
          <p:cNvSpPr txBox="1">
            <a:spLocks/>
          </p:cNvSpPr>
          <p:nvPr/>
        </p:nvSpPr>
        <p:spPr>
          <a:xfrm>
            <a:off x="4481060" y="2312642"/>
            <a:ext cx="3034004"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Cutmix</a:t>
            </a:r>
            <a:endParaRPr lang="en-US" dirty="0"/>
          </a:p>
        </p:txBody>
      </p:sp>
      <p:pic>
        <p:nvPicPr>
          <p:cNvPr id="3" name="Picture 2">
            <a:extLst>
              <a:ext uri="{FF2B5EF4-FFF2-40B4-BE49-F238E27FC236}">
                <a16:creationId xmlns:a16="http://schemas.microsoft.com/office/drawing/2014/main" id="{31AA0B62-1B2A-026B-B5F5-023C4F35F8CD}"/>
              </a:ext>
            </a:extLst>
          </p:cNvPr>
          <p:cNvPicPr>
            <a:picLocks noChangeAspect="1"/>
          </p:cNvPicPr>
          <p:nvPr/>
        </p:nvPicPr>
        <p:blipFill>
          <a:blip r:embed="rId2"/>
          <a:stretch>
            <a:fillRect/>
          </a:stretch>
        </p:blipFill>
        <p:spPr>
          <a:xfrm>
            <a:off x="78552" y="1915885"/>
            <a:ext cx="4083209" cy="3960000"/>
          </a:xfrm>
          <a:prstGeom prst="rect">
            <a:avLst/>
          </a:prstGeom>
        </p:spPr>
      </p:pic>
      <p:pic>
        <p:nvPicPr>
          <p:cNvPr id="6" name="Picture 5">
            <a:extLst>
              <a:ext uri="{FF2B5EF4-FFF2-40B4-BE49-F238E27FC236}">
                <a16:creationId xmlns:a16="http://schemas.microsoft.com/office/drawing/2014/main" id="{2445E38F-182C-21BE-5FA7-AB163B98024D}"/>
              </a:ext>
            </a:extLst>
          </p:cNvPr>
          <p:cNvPicPr>
            <a:picLocks noChangeAspect="1"/>
          </p:cNvPicPr>
          <p:nvPr/>
        </p:nvPicPr>
        <p:blipFill>
          <a:blip r:embed="rId3"/>
          <a:stretch>
            <a:fillRect/>
          </a:stretch>
        </p:blipFill>
        <p:spPr>
          <a:xfrm>
            <a:off x="4502097" y="2922601"/>
            <a:ext cx="1971689" cy="1447811"/>
          </a:xfrm>
          <a:prstGeom prst="rect">
            <a:avLst/>
          </a:prstGeom>
        </p:spPr>
      </p:pic>
      <p:pic>
        <p:nvPicPr>
          <p:cNvPr id="10" name="Picture 9">
            <a:extLst>
              <a:ext uri="{FF2B5EF4-FFF2-40B4-BE49-F238E27FC236}">
                <a16:creationId xmlns:a16="http://schemas.microsoft.com/office/drawing/2014/main" id="{8C31F065-05EA-081B-FCD0-87304B01F7AB}"/>
              </a:ext>
            </a:extLst>
          </p:cNvPr>
          <p:cNvPicPr>
            <a:picLocks noChangeAspect="1"/>
          </p:cNvPicPr>
          <p:nvPr/>
        </p:nvPicPr>
        <p:blipFill>
          <a:blip r:embed="rId4"/>
          <a:stretch>
            <a:fillRect/>
          </a:stretch>
        </p:blipFill>
        <p:spPr>
          <a:xfrm>
            <a:off x="6750198" y="2922601"/>
            <a:ext cx="5375999" cy="1440000"/>
          </a:xfrm>
          <a:prstGeom prst="rect">
            <a:avLst/>
          </a:prstGeom>
        </p:spPr>
      </p:pic>
    </p:spTree>
    <p:extLst>
      <p:ext uri="{BB962C8B-B14F-4D97-AF65-F5344CB8AC3E}">
        <p14:creationId xmlns:p14="http://schemas.microsoft.com/office/powerpoint/2010/main" val="117540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0F75-E032-10F1-B23E-3CED0E702B16}"/>
              </a:ext>
            </a:extLst>
          </p:cNvPr>
          <p:cNvSpPr>
            <a:spLocks noGrp="1"/>
          </p:cNvSpPr>
          <p:nvPr>
            <p:ph type="title"/>
          </p:nvPr>
        </p:nvSpPr>
        <p:spPr>
          <a:xfrm>
            <a:off x="838200" y="-189361"/>
            <a:ext cx="10515600" cy="1325563"/>
          </a:xfrm>
        </p:spPr>
        <p:txBody>
          <a:bodyPr/>
          <a:lstStyle/>
          <a:p>
            <a:r>
              <a:rPr lang="en-SG" dirty="0"/>
              <a:t>Custom vgg16</a:t>
            </a:r>
          </a:p>
        </p:txBody>
      </p:sp>
      <p:sp>
        <p:nvSpPr>
          <p:cNvPr id="3" name="Date Placeholder 2">
            <a:extLst>
              <a:ext uri="{FF2B5EF4-FFF2-40B4-BE49-F238E27FC236}">
                <a16:creationId xmlns:a16="http://schemas.microsoft.com/office/drawing/2014/main" id="{DC7F70F4-2B41-4665-35E2-74FAE48E80AB}"/>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4645133E-C03F-E33F-191B-E728C2C60E12}"/>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F06A1B67-0224-3B7C-CACF-347C9B70A916}"/>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6" name="Text Placeholder 5">
            <a:extLst>
              <a:ext uri="{FF2B5EF4-FFF2-40B4-BE49-F238E27FC236}">
                <a16:creationId xmlns:a16="http://schemas.microsoft.com/office/drawing/2014/main" id="{CE586D23-A886-2BA4-5531-5261DA6DAF48}"/>
              </a:ext>
            </a:extLst>
          </p:cNvPr>
          <p:cNvSpPr>
            <a:spLocks noGrp="1"/>
          </p:cNvSpPr>
          <p:nvPr>
            <p:ph type="body" sz="quarter" idx="13"/>
          </p:nvPr>
        </p:nvSpPr>
        <p:spPr/>
        <p:txBody>
          <a:bodyPr/>
          <a:lstStyle/>
          <a:p>
            <a:r>
              <a:rPr lang="en-SG" dirty="0"/>
              <a:t>Version 1</a:t>
            </a:r>
          </a:p>
        </p:txBody>
      </p:sp>
      <p:sp>
        <p:nvSpPr>
          <p:cNvPr id="7" name="Text Placeholder 6">
            <a:extLst>
              <a:ext uri="{FF2B5EF4-FFF2-40B4-BE49-F238E27FC236}">
                <a16:creationId xmlns:a16="http://schemas.microsoft.com/office/drawing/2014/main" id="{FC98B874-AC8C-4773-631A-61168C348867}"/>
              </a:ext>
            </a:extLst>
          </p:cNvPr>
          <p:cNvSpPr>
            <a:spLocks noGrp="1"/>
          </p:cNvSpPr>
          <p:nvPr>
            <p:ph type="body" sz="quarter" idx="14"/>
          </p:nvPr>
        </p:nvSpPr>
        <p:spPr>
          <a:xfrm>
            <a:off x="941832" y="4776530"/>
            <a:ext cx="2103120" cy="1058214"/>
          </a:xfrm>
        </p:spPr>
        <p:txBody>
          <a:bodyPr/>
          <a:lstStyle/>
          <a:p>
            <a:r>
              <a:rPr lang="en-SG" dirty="0"/>
              <a:t>Added Batch Normalization after every pooling layer. Added L2 regularization in every layer (Dense and Convo).</a:t>
            </a:r>
          </a:p>
        </p:txBody>
      </p:sp>
      <p:sp>
        <p:nvSpPr>
          <p:cNvPr id="8" name="Picture Placeholder 7">
            <a:extLst>
              <a:ext uri="{FF2B5EF4-FFF2-40B4-BE49-F238E27FC236}">
                <a16:creationId xmlns:a16="http://schemas.microsoft.com/office/drawing/2014/main" id="{19D8708C-1D84-AA2C-03D8-3EA22FF262BC}"/>
              </a:ext>
            </a:extLst>
          </p:cNvPr>
          <p:cNvSpPr>
            <a:spLocks noGrp="1"/>
          </p:cNvSpPr>
          <p:nvPr>
            <p:ph type="pic" sz="quarter" idx="15"/>
          </p:nvPr>
        </p:nvSpPr>
        <p:spPr/>
      </p:sp>
      <p:sp>
        <p:nvSpPr>
          <p:cNvPr id="9" name="Text Placeholder 8">
            <a:extLst>
              <a:ext uri="{FF2B5EF4-FFF2-40B4-BE49-F238E27FC236}">
                <a16:creationId xmlns:a16="http://schemas.microsoft.com/office/drawing/2014/main" id="{9AB5F8F6-E705-6333-DB29-01E9D446A781}"/>
              </a:ext>
            </a:extLst>
          </p:cNvPr>
          <p:cNvSpPr>
            <a:spLocks noGrp="1"/>
          </p:cNvSpPr>
          <p:nvPr>
            <p:ph type="body" sz="quarter" idx="16"/>
          </p:nvPr>
        </p:nvSpPr>
        <p:spPr/>
        <p:txBody>
          <a:bodyPr/>
          <a:lstStyle/>
          <a:p>
            <a:r>
              <a:rPr lang="en-SG" dirty="0"/>
              <a:t>Version 2</a:t>
            </a:r>
          </a:p>
        </p:txBody>
      </p:sp>
      <p:sp>
        <p:nvSpPr>
          <p:cNvPr id="10" name="Text Placeholder 9">
            <a:extLst>
              <a:ext uri="{FF2B5EF4-FFF2-40B4-BE49-F238E27FC236}">
                <a16:creationId xmlns:a16="http://schemas.microsoft.com/office/drawing/2014/main" id="{F9425819-F336-A963-0C4A-1D9B2AD69F92}"/>
              </a:ext>
            </a:extLst>
          </p:cNvPr>
          <p:cNvSpPr>
            <a:spLocks noGrp="1"/>
          </p:cNvSpPr>
          <p:nvPr>
            <p:ph type="body" sz="quarter" idx="17"/>
          </p:nvPr>
        </p:nvSpPr>
        <p:spPr/>
        <p:txBody>
          <a:bodyPr/>
          <a:lstStyle/>
          <a:p>
            <a:r>
              <a:rPr lang="en-SG" dirty="0"/>
              <a:t>Adding Dropout layer after dense layers</a:t>
            </a:r>
          </a:p>
        </p:txBody>
      </p:sp>
      <p:sp>
        <p:nvSpPr>
          <p:cNvPr id="11" name="Picture Placeholder 10">
            <a:extLst>
              <a:ext uri="{FF2B5EF4-FFF2-40B4-BE49-F238E27FC236}">
                <a16:creationId xmlns:a16="http://schemas.microsoft.com/office/drawing/2014/main" id="{1CD5AEA7-6D93-ABBE-01B5-561EE8280B72}"/>
              </a:ext>
            </a:extLst>
          </p:cNvPr>
          <p:cNvSpPr>
            <a:spLocks noGrp="1"/>
          </p:cNvSpPr>
          <p:nvPr>
            <p:ph type="pic" sz="quarter" idx="18"/>
          </p:nvPr>
        </p:nvSpPr>
        <p:spPr/>
      </p:sp>
      <p:sp>
        <p:nvSpPr>
          <p:cNvPr id="12" name="Text Placeholder 11">
            <a:extLst>
              <a:ext uri="{FF2B5EF4-FFF2-40B4-BE49-F238E27FC236}">
                <a16:creationId xmlns:a16="http://schemas.microsoft.com/office/drawing/2014/main" id="{94F8B2D3-25A3-F0E4-BA96-492131141547}"/>
              </a:ext>
            </a:extLst>
          </p:cNvPr>
          <p:cNvSpPr>
            <a:spLocks noGrp="1"/>
          </p:cNvSpPr>
          <p:nvPr>
            <p:ph type="body" sz="quarter" idx="19"/>
          </p:nvPr>
        </p:nvSpPr>
        <p:spPr/>
        <p:txBody>
          <a:bodyPr/>
          <a:lstStyle/>
          <a:p>
            <a:r>
              <a:rPr lang="en-SG" dirty="0"/>
              <a:t>Version 3</a:t>
            </a:r>
          </a:p>
        </p:txBody>
      </p:sp>
      <p:sp>
        <p:nvSpPr>
          <p:cNvPr id="13" name="Text Placeholder 12">
            <a:extLst>
              <a:ext uri="{FF2B5EF4-FFF2-40B4-BE49-F238E27FC236}">
                <a16:creationId xmlns:a16="http://schemas.microsoft.com/office/drawing/2014/main" id="{3D072D0D-8BD2-51C9-B5AA-F01DB27BBB9B}"/>
              </a:ext>
            </a:extLst>
          </p:cNvPr>
          <p:cNvSpPr>
            <a:spLocks noGrp="1"/>
          </p:cNvSpPr>
          <p:nvPr>
            <p:ph type="body" sz="quarter" idx="20"/>
          </p:nvPr>
        </p:nvSpPr>
        <p:spPr/>
        <p:txBody>
          <a:bodyPr/>
          <a:lstStyle/>
          <a:p>
            <a:r>
              <a:rPr lang="en-SG" dirty="0"/>
              <a:t>Increasing Dropout</a:t>
            </a:r>
          </a:p>
        </p:txBody>
      </p:sp>
      <p:sp>
        <p:nvSpPr>
          <p:cNvPr id="14" name="Picture Placeholder 13">
            <a:extLst>
              <a:ext uri="{FF2B5EF4-FFF2-40B4-BE49-F238E27FC236}">
                <a16:creationId xmlns:a16="http://schemas.microsoft.com/office/drawing/2014/main" id="{B17B7733-60C4-EE17-9D0F-1DAA7D4D22A0}"/>
              </a:ext>
            </a:extLst>
          </p:cNvPr>
          <p:cNvSpPr>
            <a:spLocks noGrp="1"/>
          </p:cNvSpPr>
          <p:nvPr>
            <p:ph type="pic" sz="quarter" idx="21"/>
          </p:nvPr>
        </p:nvSpPr>
        <p:spPr>
          <a:xfrm>
            <a:off x="6564831" y="2443215"/>
            <a:ext cx="1828800" cy="1682496"/>
          </a:xfrm>
        </p:spPr>
      </p:sp>
      <p:sp>
        <p:nvSpPr>
          <p:cNvPr id="15" name="Text Placeholder 14">
            <a:extLst>
              <a:ext uri="{FF2B5EF4-FFF2-40B4-BE49-F238E27FC236}">
                <a16:creationId xmlns:a16="http://schemas.microsoft.com/office/drawing/2014/main" id="{DF32D3C0-A307-EC89-D7D8-122FAA99A761}"/>
              </a:ext>
            </a:extLst>
          </p:cNvPr>
          <p:cNvSpPr>
            <a:spLocks noGrp="1"/>
          </p:cNvSpPr>
          <p:nvPr>
            <p:ph type="body" sz="quarter" idx="22"/>
          </p:nvPr>
        </p:nvSpPr>
        <p:spPr/>
        <p:txBody>
          <a:bodyPr/>
          <a:lstStyle/>
          <a:p>
            <a:r>
              <a:rPr lang="en-SG" dirty="0"/>
              <a:t>Version 4</a:t>
            </a:r>
          </a:p>
        </p:txBody>
      </p:sp>
      <p:sp>
        <p:nvSpPr>
          <p:cNvPr id="16" name="Text Placeholder 15">
            <a:extLst>
              <a:ext uri="{FF2B5EF4-FFF2-40B4-BE49-F238E27FC236}">
                <a16:creationId xmlns:a16="http://schemas.microsoft.com/office/drawing/2014/main" id="{76337DA0-7B74-1046-2188-3F2156553928}"/>
              </a:ext>
            </a:extLst>
          </p:cNvPr>
          <p:cNvSpPr>
            <a:spLocks noGrp="1"/>
          </p:cNvSpPr>
          <p:nvPr>
            <p:ph type="body" sz="quarter" idx="23"/>
          </p:nvPr>
        </p:nvSpPr>
        <p:spPr/>
        <p:txBody>
          <a:bodyPr/>
          <a:lstStyle/>
          <a:p>
            <a:r>
              <a:rPr lang="en-SG" dirty="0"/>
              <a:t>Adding Dropout after every pooling layer</a:t>
            </a:r>
          </a:p>
        </p:txBody>
      </p:sp>
      <p:sp>
        <p:nvSpPr>
          <p:cNvPr id="17" name="Picture Placeholder 16">
            <a:extLst>
              <a:ext uri="{FF2B5EF4-FFF2-40B4-BE49-F238E27FC236}">
                <a16:creationId xmlns:a16="http://schemas.microsoft.com/office/drawing/2014/main" id="{ECF0F7C2-ED52-E377-36C1-9D0C59DFC854}"/>
              </a:ext>
            </a:extLst>
          </p:cNvPr>
          <p:cNvSpPr>
            <a:spLocks noGrp="1"/>
          </p:cNvSpPr>
          <p:nvPr>
            <p:ph type="pic" sz="quarter" idx="24"/>
          </p:nvPr>
        </p:nvSpPr>
        <p:spPr/>
      </p:sp>
      <p:pic>
        <p:nvPicPr>
          <p:cNvPr id="21" name="Picture 20">
            <a:extLst>
              <a:ext uri="{FF2B5EF4-FFF2-40B4-BE49-F238E27FC236}">
                <a16:creationId xmlns:a16="http://schemas.microsoft.com/office/drawing/2014/main" id="{6AF62B2A-B88B-1811-C0E0-3D9A919074C3}"/>
              </a:ext>
            </a:extLst>
          </p:cNvPr>
          <p:cNvPicPr>
            <a:picLocks noChangeAspect="1"/>
          </p:cNvPicPr>
          <p:nvPr/>
        </p:nvPicPr>
        <p:blipFill>
          <a:blip r:embed="rId2"/>
          <a:stretch>
            <a:fillRect/>
          </a:stretch>
        </p:blipFill>
        <p:spPr>
          <a:xfrm>
            <a:off x="1036122" y="2593896"/>
            <a:ext cx="1914539" cy="1381135"/>
          </a:xfrm>
          <a:prstGeom prst="rect">
            <a:avLst/>
          </a:prstGeom>
        </p:spPr>
      </p:pic>
      <p:pic>
        <p:nvPicPr>
          <p:cNvPr id="23" name="Picture 22">
            <a:extLst>
              <a:ext uri="{FF2B5EF4-FFF2-40B4-BE49-F238E27FC236}">
                <a16:creationId xmlns:a16="http://schemas.microsoft.com/office/drawing/2014/main" id="{E0A0723E-DDBF-0BD1-E0F9-D4711FAADCB3}"/>
              </a:ext>
            </a:extLst>
          </p:cNvPr>
          <p:cNvPicPr>
            <a:picLocks noChangeAspect="1"/>
          </p:cNvPicPr>
          <p:nvPr/>
        </p:nvPicPr>
        <p:blipFill>
          <a:blip r:embed="rId3"/>
          <a:stretch>
            <a:fillRect/>
          </a:stretch>
        </p:blipFill>
        <p:spPr>
          <a:xfrm>
            <a:off x="3779042" y="2605198"/>
            <a:ext cx="1914539" cy="1419235"/>
          </a:xfrm>
          <a:prstGeom prst="rect">
            <a:avLst/>
          </a:prstGeom>
        </p:spPr>
      </p:pic>
      <p:pic>
        <p:nvPicPr>
          <p:cNvPr id="25" name="Picture 24">
            <a:extLst>
              <a:ext uri="{FF2B5EF4-FFF2-40B4-BE49-F238E27FC236}">
                <a16:creationId xmlns:a16="http://schemas.microsoft.com/office/drawing/2014/main" id="{8599C343-3FE8-3E7B-3408-2BE30BB8F590}"/>
              </a:ext>
            </a:extLst>
          </p:cNvPr>
          <p:cNvPicPr>
            <a:picLocks noChangeAspect="1"/>
          </p:cNvPicPr>
          <p:nvPr/>
        </p:nvPicPr>
        <p:blipFill>
          <a:blip r:embed="rId4"/>
          <a:stretch>
            <a:fillRect/>
          </a:stretch>
        </p:blipFill>
        <p:spPr>
          <a:xfrm>
            <a:off x="6514144" y="2616848"/>
            <a:ext cx="1967872" cy="1363566"/>
          </a:xfrm>
          <a:prstGeom prst="rect">
            <a:avLst/>
          </a:prstGeom>
        </p:spPr>
      </p:pic>
      <p:pic>
        <p:nvPicPr>
          <p:cNvPr id="27" name="Picture 26">
            <a:extLst>
              <a:ext uri="{FF2B5EF4-FFF2-40B4-BE49-F238E27FC236}">
                <a16:creationId xmlns:a16="http://schemas.microsoft.com/office/drawing/2014/main" id="{044D2C95-3517-BFA6-D5D2-23C239A2C056}"/>
              </a:ext>
            </a:extLst>
          </p:cNvPr>
          <p:cNvPicPr>
            <a:picLocks noChangeAspect="1"/>
          </p:cNvPicPr>
          <p:nvPr/>
        </p:nvPicPr>
        <p:blipFill>
          <a:blip r:embed="rId5"/>
          <a:stretch>
            <a:fillRect/>
          </a:stretch>
        </p:blipFill>
        <p:spPr>
          <a:xfrm>
            <a:off x="9235352" y="2705674"/>
            <a:ext cx="1938343" cy="1269357"/>
          </a:xfrm>
          <a:prstGeom prst="rect">
            <a:avLst/>
          </a:prstGeom>
        </p:spPr>
      </p:pic>
      <p:sp>
        <p:nvSpPr>
          <p:cNvPr id="28" name="TextBox 27">
            <a:extLst>
              <a:ext uri="{FF2B5EF4-FFF2-40B4-BE49-F238E27FC236}">
                <a16:creationId xmlns:a16="http://schemas.microsoft.com/office/drawing/2014/main" id="{52A3A5E7-9CC9-48AF-1932-58A3AB6CD9A2}"/>
              </a:ext>
            </a:extLst>
          </p:cNvPr>
          <p:cNvSpPr txBox="1"/>
          <p:nvPr/>
        </p:nvSpPr>
        <p:spPr>
          <a:xfrm>
            <a:off x="799191" y="928462"/>
            <a:ext cx="10305898" cy="646331"/>
          </a:xfrm>
          <a:prstGeom prst="rect">
            <a:avLst/>
          </a:prstGeom>
          <a:noFill/>
        </p:spPr>
        <p:txBody>
          <a:bodyPr wrap="none" rtlCol="0">
            <a:spAutoFit/>
          </a:bodyPr>
          <a:lstStyle/>
          <a:p>
            <a:r>
              <a:rPr lang="en-SG" dirty="0"/>
              <a:t>From testing of version 1, </a:t>
            </a:r>
            <a:r>
              <a:rPr lang="en-SG" dirty="0" err="1"/>
              <a:t>Cutmix</a:t>
            </a:r>
            <a:r>
              <a:rPr lang="en-SG" dirty="0"/>
              <a:t> has the best results. Therefore, keeping time restrictions in mind,</a:t>
            </a:r>
          </a:p>
          <a:p>
            <a:r>
              <a:rPr lang="en-SG" dirty="0"/>
              <a:t>for other versions we will only use </a:t>
            </a:r>
            <a:r>
              <a:rPr lang="en-SG" dirty="0" err="1"/>
              <a:t>Cutmix</a:t>
            </a:r>
            <a:r>
              <a:rPr lang="en-SG" dirty="0"/>
              <a:t>  </a:t>
            </a:r>
          </a:p>
        </p:txBody>
      </p:sp>
    </p:spTree>
    <p:extLst>
      <p:ext uri="{BB962C8B-B14F-4D97-AF65-F5344CB8AC3E}">
        <p14:creationId xmlns:p14="http://schemas.microsoft.com/office/powerpoint/2010/main" val="1200600588"/>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42A908-4308-42B2-AD36-76827C57E7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{F2FB749C-677E-404C-8037-813BC4F6D3A1}tf16411248_win32</Template>
  <TotalTime>309</TotalTime>
  <Words>609</Words>
  <Application>Microsoft Office PowerPoint</Application>
  <PresentationFormat>Widescreen</PresentationFormat>
  <Paragraphs>102</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 Light</vt:lpstr>
      <vt:lpstr>Calibri</vt:lpstr>
      <vt:lpstr>Posterama</vt:lpstr>
      <vt:lpstr>Office Theme</vt:lpstr>
      <vt:lpstr>Cifar 100</vt:lpstr>
      <vt:lpstr>Background research</vt:lpstr>
      <vt:lpstr>EDA</vt:lpstr>
      <vt:lpstr>Data Preprocessing</vt:lpstr>
      <vt:lpstr>Model evaluation</vt:lpstr>
      <vt:lpstr>Baseline Model (ANN) aka Fully connected neural network</vt:lpstr>
      <vt:lpstr>Resnet50</vt:lpstr>
      <vt:lpstr>Resnet50</vt:lpstr>
      <vt:lpstr>Custom vgg16</vt:lpstr>
      <vt:lpstr>Model improvement VGG16</vt:lpstr>
      <vt:lpstr>Model improvement vgg16 Tuning</vt:lpstr>
      <vt:lpstr>Evaluating final model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Fashion-mnist</dc:title>
  <dc:creator>LEE HAO WEI</dc:creator>
  <cp:lastModifiedBy>LEE HAO WEI</cp:lastModifiedBy>
  <cp:revision>17</cp:revision>
  <dcterms:created xsi:type="dcterms:W3CDTF">2022-11-23T04:23:00Z</dcterms:created>
  <dcterms:modified xsi:type="dcterms:W3CDTF">2022-11-25T15:18:57Z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